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71" r:id="rId13"/>
    <p:sldId id="262" r:id="rId14"/>
    <p:sldId id="268" r:id="rId15"/>
    <p:sldId id="269" r:id="rId16"/>
    <p:sldId id="270" r:id="rId17"/>
    <p:sldId id="272" r:id="rId18"/>
    <p:sldId id="274" r:id="rId1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8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41B9264C-6331-4964-B3AE-82A662869935}" type="datetimeFigureOut">
              <a:rPr lang="fi-FI" smtClean="0"/>
              <a:pPr/>
              <a:t>8.6.2016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1B9264C-6331-4964-B3AE-82A662869935}" type="datetimeFigureOut">
              <a:rPr lang="fi-FI" smtClean="0"/>
              <a:pPr/>
              <a:t>8.6.2016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1B9264C-6331-4964-B3AE-82A662869935}" type="datetimeFigureOut">
              <a:rPr lang="fi-FI" smtClean="0"/>
              <a:pPr/>
              <a:t>8.6.2016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1B9264C-6331-4964-B3AE-82A662869935}" type="datetimeFigureOut">
              <a:rPr lang="fi-FI" smtClean="0"/>
              <a:pPr/>
              <a:t>8.6.2016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41B9264C-6331-4964-B3AE-82A662869935}" type="datetimeFigureOut">
              <a:rPr lang="fi-FI" smtClean="0"/>
              <a:pPr/>
              <a:t>8.6.2016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41B9264C-6331-4964-B3AE-82A662869935}" type="datetimeFigureOut">
              <a:rPr lang="fi-FI" smtClean="0"/>
              <a:pPr/>
              <a:t>8.6.2016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1B9264C-6331-4964-B3AE-82A662869935}" type="datetimeFigureOut">
              <a:rPr lang="fi-FI" smtClean="0"/>
              <a:pPr/>
              <a:t>8.6.2016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41B9264C-6331-4964-B3AE-82A662869935}" type="datetimeFigureOut">
              <a:rPr lang="fi-FI" smtClean="0"/>
              <a:pPr/>
              <a:t>8.6.2016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1B9264C-6331-4964-B3AE-82A662869935}" type="datetimeFigureOut">
              <a:rPr lang="fi-FI" smtClean="0"/>
              <a:pPr/>
              <a:t>8.6.2016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1B9264C-6331-4964-B3AE-82A662869935}" type="datetimeFigureOut">
              <a:rPr lang="fi-FI" smtClean="0"/>
              <a:pPr/>
              <a:t>8.6.2016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1B9264C-6331-4964-B3AE-82A662869935}" type="datetimeFigureOut">
              <a:rPr lang="fi-FI" smtClean="0"/>
              <a:pPr/>
              <a:t>8.6.2016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25DC137-9FF9-4443-8AA2-E888EB239353}"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9264C-6331-4964-B3AE-82A662869935}" type="datetimeFigureOut">
              <a:rPr lang="fi-FI" smtClean="0"/>
              <a:pPr/>
              <a:t>8.6.2016</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DC137-9FF9-4443-8AA2-E888EB239353}"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smtClean="0"/>
              <a:t>Pro SOS –uudenlaista sosiaalityötä yhdessä rakentamassa</a:t>
            </a:r>
            <a:endParaRPr lang="fi-FI" dirty="0"/>
          </a:p>
        </p:txBody>
      </p:sp>
      <p:sp>
        <p:nvSpPr>
          <p:cNvPr id="3" name="Alaotsikko 2"/>
          <p:cNvSpPr>
            <a:spLocks noGrp="1"/>
          </p:cNvSpPr>
          <p:nvPr>
            <p:ph type="subTitle" idx="1"/>
          </p:nvPr>
        </p:nvSpPr>
        <p:spPr/>
        <p:txBody>
          <a:bodyPr>
            <a:normAutofit fontScale="70000" lnSpcReduction="20000"/>
          </a:bodyPr>
          <a:lstStyle/>
          <a:p>
            <a:r>
              <a:rPr lang="fi-FI" dirty="0" smtClean="0"/>
              <a:t>Valtakunnallinen ESR-hanke ajalle 1.8.2016-31.12.2018</a:t>
            </a:r>
          </a:p>
          <a:p>
            <a:r>
              <a:rPr lang="fi-FI" dirty="0" smtClean="0"/>
              <a:t>Arto Rautajoki, </a:t>
            </a:r>
          </a:p>
          <a:p>
            <a:r>
              <a:rPr lang="fi-FI" dirty="0" smtClean="0"/>
              <a:t>Kehitysjohtaja, YTT</a:t>
            </a:r>
          </a:p>
          <a:p>
            <a:r>
              <a:rPr lang="fi-FI" dirty="0" smtClean="0"/>
              <a:t>								</a:t>
            </a:r>
            <a:endParaRPr lang="fi-FI" dirty="0"/>
          </a:p>
        </p:txBody>
      </p:sp>
      <p:sp>
        <p:nvSpPr>
          <p:cNvPr id="4" name="Suorakulmio 3"/>
          <p:cNvSpPr/>
          <p:nvPr/>
        </p:nvSpPr>
        <p:spPr>
          <a:xfrm>
            <a:off x="2286000" y="3105835"/>
            <a:ext cx="4572000" cy="369332"/>
          </a:xfrm>
          <a:prstGeom prst="rect">
            <a:avLst/>
          </a:prstGeom>
        </p:spPr>
        <p:txBody>
          <a:bodyPr>
            <a:spAutoFit/>
          </a:bodyPr>
          <a:lstStyle/>
          <a:p>
            <a:endParaRPr lang="fi-FI" dirty="0"/>
          </a:p>
        </p:txBody>
      </p:sp>
      <p:pic>
        <p:nvPicPr>
          <p:cNvPr id="5" name="Kuva 4"/>
          <p:cNvPicPr>
            <a:picLocks noChangeAspect="1"/>
          </p:cNvPicPr>
          <p:nvPr/>
        </p:nvPicPr>
        <p:blipFill>
          <a:blip r:embed="rId2" cstate="print"/>
          <a:stretch>
            <a:fillRect/>
          </a:stretch>
        </p:blipFill>
        <p:spPr>
          <a:xfrm>
            <a:off x="3419872" y="548680"/>
            <a:ext cx="2243522" cy="43285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Toimenpide 4: Monipuolistetaan aikuissosiaalityön palveluvalikkoa </a:t>
            </a:r>
            <a:endParaRPr lang="fi-FI" sz="3200" dirty="0"/>
          </a:p>
        </p:txBody>
      </p:sp>
      <p:sp>
        <p:nvSpPr>
          <p:cNvPr id="3" name="Sisällön paikkamerkki 2"/>
          <p:cNvSpPr>
            <a:spLocks noGrp="1"/>
          </p:cNvSpPr>
          <p:nvPr>
            <p:ph idx="1"/>
          </p:nvPr>
        </p:nvSpPr>
        <p:spPr/>
        <p:txBody>
          <a:bodyPr>
            <a:normAutofit fontScale="77500" lnSpcReduction="20000"/>
          </a:bodyPr>
          <a:lstStyle/>
          <a:p>
            <a:r>
              <a:rPr lang="fi-FI" dirty="0" smtClean="0"/>
              <a:t>Hankkeessa toteutetaan aikuissosiaalityön uusia työmuotoja ja toimintatapoja kokeilevia lyhytkestoisia kehittämispilotteja, joihin kutsutaan mukaan kansalaisjärjestöjä ja oppilaitoksia. </a:t>
            </a:r>
          </a:p>
          <a:p>
            <a:r>
              <a:rPr lang="fi-FI" dirty="0" smtClean="0"/>
              <a:t>Lisäksi hankkeessa otetaan käyttöön ja vahvistetaan sellaisia hyviä käytäntöjä, joita on toistaiseksi sovellettu melko vähän kunnallisessa sosiaalihuollossa. Erityisesti jalkautuvat käytännöt, vertaisryhmätoiminnan eri muodot sekä matalan kynnyksen palvelut ovat kehittämisen kohteina.</a:t>
            </a:r>
          </a:p>
          <a:p>
            <a:r>
              <a:rPr lang="fi-FI" dirty="0" smtClean="0"/>
              <a:t>Hankkeessa kehitetään myös menetelmiä, joilla tuetaan vähävaraisten toimintamahdollisuuksia tavoiteltaessa yksilötason taloudellisten valmiuksien kasvua (taloudellinen sosiaalityö).</a:t>
            </a:r>
            <a:endParaRPr lang="fi-F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548680"/>
            <a:ext cx="8229600" cy="936104"/>
          </a:xfrm>
        </p:spPr>
        <p:txBody>
          <a:bodyPr/>
          <a:lstStyle/>
          <a:p>
            <a:r>
              <a:rPr lang="fi-FI" sz="4000" dirty="0" smtClean="0"/>
              <a:t>Tulokset</a:t>
            </a:r>
            <a:endParaRPr lang="fi-FI" sz="4000" dirty="0"/>
          </a:p>
        </p:txBody>
      </p:sp>
      <p:sp>
        <p:nvSpPr>
          <p:cNvPr id="3" name="Sisällön paikkamerkki 2"/>
          <p:cNvSpPr>
            <a:spLocks noGrp="1"/>
          </p:cNvSpPr>
          <p:nvPr>
            <p:ph idx="1"/>
          </p:nvPr>
        </p:nvSpPr>
        <p:spPr/>
        <p:txBody>
          <a:bodyPr>
            <a:normAutofit fontScale="85000" lnSpcReduction="20000"/>
          </a:bodyPr>
          <a:lstStyle/>
          <a:p>
            <a:r>
              <a:rPr lang="fi-FI" dirty="0" smtClean="0"/>
              <a:t>Hankkeen tuloksena on kehitetty ja juurrutettu uusia sosiaalityön muotoja, vaikuttavia toimintamalleja ja välineitä: matalan kynnyksen sosiaalityö, vertaisryhmätoiminnan eri muodot, jalkautuvat mallit ja taloudellinen sosiaalityö. </a:t>
            </a:r>
          </a:p>
          <a:p>
            <a:r>
              <a:rPr lang="fi-FI" dirty="0" smtClean="0"/>
              <a:t>Palvelujen kehittäminen järjestöjen ja muiden yhteistyökumppaneiden kanssa on suunnitelmallista ja aktiivista. </a:t>
            </a:r>
          </a:p>
          <a:p>
            <a:r>
              <a:rPr lang="fi-FI" dirty="0" smtClean="0"/>
              <a:t>Hankkeessa on luotu toimivat yhteistyökäytännöt Kelan ja kuntien/maakuntien välille sosiaalityön ja erityisen tuen tarpeessa olevien ihmisten saavuttamiseksi ja tarpeenmukaisen, räätälöidyn tuen tarjoamiseksi. </a:t>
            </a:r>
            <a:endParaRPr lang="fi-FI" dirty="0"/>
          </a:p>
        </p:txBody>
      </p:sp>
      <p:pic>
        <p:nvPicPr>
          <p:cNvPr id="4" name="Kuva 3"/>
          <p:cNvPicPr>
            <a:picLocks noChangeAspect="1"/>
          </p:cNvPicPr>
          <p:nvPr/>
        </p:nvPicPr>
        <p:blipFill>
          <a:blip r:embed="rId2" cstate="print"/>
          <a:stretch>
            <a:fillRect/>
          </a:stretch>
        </p:blipFill>
        <p:spPr>
          <a:xfrm>
            <a:off x="3491880" y="188640"/>
            <a:ext cx="2243522" cy="43285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548680"/>
            <a:ext cx="8229600" cy="1008112"/>
          </a:xfrm>
        </p:spPr>
        <p:txBody>
          <a:bodyPr>
            <a:normAutofit/>
          </a:bodyPr>
          <a:lstStyle/>
          <a:p>
            <a:r>
              <a:rPr lang="fi-FI" sz="4000" dirty="0" smtClean="0"/>
              <a:t>Tulokset</a:t>
            </a:r>
            <a:endParaRPr lang="fi-FI" sz="4000" dirty="0"/>
          </a:p>
        </p:txBody>
      </p:sp>
      <p:sp>
        <p:nvSpPr>
          <p:cNvPr id="3" name="Sisällön paikkamerkki 2"/>
          <p:cNvSpPr>
            <a:spLocks noGrp="1"/>
          </p:cNvSpPr>
          <p:nvPr>
            <p:ph idx="1"/>
          </p:nvPr>
        </p:nvSpPr>
        <p:spPr/>
        <p:txBody>
          <a:bodyPr>
            <a:normAutofit fontScale="85000" lnSpcReduction="20000"/>
          </a:bodyPr>
          <a:lstStyle/>
          <a:p>
            <a:r>
              <a:rPr lang="fi-FI" dirty="0" smtClean="0"/>
              <a:t>Kuntien ja Kelan välillä on selkeytetty sosiaalihuollon, tarvittavien palvelujen sekä kuntiin jäävän taloudellisen tuen roolia, tarkoitusta ja sisältöä sekä tuotettu materiaaleja ja tehty mallinnuksia sekä levitetty niitä kaikkien kuntien käyttöön.</a:t>
            </a:r>
          </a:p>
          <a:p>
            <a:r>
              <a:rPr lang="fi-FI" dirty="0" smtClean="0"/>
              <a:t> Luotujen maakunnallisten verkostojen avulla voidaan hyödyntää hankkeen jälkeen yhteistyön syventämistä. </a:t>
            </a:r>
          </a:p>
          <a:p>
            <a:r>
              <a:rPr lang="fi-FI" dirty="0" smtClean="0"/>
              <a:t>Asiakkaiden ja ammattilaisten yhteiskehittämisen eri muodot on mallinnettu ja on otettu käyttöön erilaisia asiakkaiden </a:t>
            </a:r>
            <a:r>
              <a:rPr lang="fi-FI" dirty="0" err="1" smtClean="0"/>
              <a:t>osallistamisen</a:t>
            </a:r>
            <a:r>
              <a:rPr lang="fi-FI" dirty="0" smtClean="0"/>
              <a:t> tapoja. Koottua tietoa käytetään sosiaalityön vaikutusten arvioinnissa ja käytäntöjen kehittämisessä.</a:t>
            </a:r>
            <a:endParaRPr lang="fi-FI" dirty="0"/>
          </a:p>
        </p:txBody>
      </p:sp>
      <p:pic>
        <p:nvPicPr>
          <p:cNvPr id="4" name="Kuva 3"/>
          <p:cNvPicPr>
            <a:picLocks noChangeAspect="1"/>
          </p:cNvPicPr>
          <p:nvPr/>
        </p:nvPicPr>
        <p:blipFill>
          <a:blip r:embed="rId2" cstate="print"/>
          <a:stretch>
            <a:fillRect/>
          </a:stretch>
        </p:blipFill>
        <p:spPr>
          <a:xfrm>
            <a:off x="3491880" y="188640"/>
            <a:ext cx="2243522" cy="43285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548680"/>
            <a:ext cx="8229600" cy="1008112"/>
          </a:xfrm>
        </p:spPr>
        <p:txBody>
          <a:bodyPr/>
          <a:lstStyle/>
          <a:p>
            <a:r>
              <a:rPr lang="fi-FI" sz="4000" dirty="0" smtClean="0"/>
              <a:t>Budjetti</a:t>
            </a:r>
            <a:endParaRPr lang="fi-FI" sz="4000" dirty="0"/>
          </a:p>
        </p:txBody>
      </p:sp>
      <p:sp>
        <p:nvSpPr>
          <p:cNvPr id="3" name="Sisällön paikkamerkki 2"/>
          <p:cNvSpPr>
            <a:spLocks noGrp="1"/>
          </p:cNvSpPr>
          <p:nvPr>
            <p:ph idx="1"/>
          </p:nvPr>
        </p:nvSpPr>
        <p:spPr/>
        <p:txBody>
          <a:bodyPr/>
          <a:lstStyle/>
          <a:p>
            <a:r>
              <a:rPr lang="fi-FI" dirty="0" smtClean="0"/>
              <a:t>Hankkeen kokonaisbudjetti on 2,4 miljoonaa euroa, josta hanketoimijoiden omarahoitusosuus on yhteensä 480 000 euroa (20 % kokonaisbudjetista) ja haettava avustus 1,92 miljoonaa euroa. </a:t>
            </a:r>
            <a:endParaRPr lang="fi-FI" dirty="0"/>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29600" cy="940966"/>
          </a:xfrm>
        </p:spPr>
        <p:txBody>
          <a:bodyPr/>
          <a:lstStyle/>
          <a:p>
            <a:r>
              <a:rPr lang="fi-FI" sz="4000" dirty="0" smtClean="0"/>
              <a:t>Hankkeen kustannukset ja rahoitus</a:t>
            </a:r>
            <a:endParaRPr lang="fi-FI" sz="4000" dirty="0"/>
          </a:p>
        </p:txBody>
      </p:sp>
      <p:graphicFrame>
        <p:nvGraphicFramePr>
          <p:cNvPr id="4" name="Sisällön paikkamerkki 3"/>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fi-FI" b="1" dirty="0" smtClean="0"/>
                        <a:t>Kustannukset</a:t>
                      </a:r>
                      <a:endParaRPr lang="fi-FI" b="1" dirty="0"/>
                    </a:p>
                  </a:txBody>
                  <a:tcPr/>
                </a:tc>
                <a:tc>
                  <a:txBody>
                    <a:bodyPr/>
                    <a:lstStyle/>
                    <a:p>
                      <a:r>
                        <a:rPr lang="fi-FI" b="1" dirty="0" smtClean="0"/>
                        <a:t>Yhteensä</a:t>
                      </a:r>
                      <a:r>
                        <a:rPr lang="fi-FI" b="1" baseline="0" dirty="0" smtClean="0"/>
                        <a:t> €</a:t>
                      </a:r>
                      <a:endParaRPr lang="fi-FI" b="1" dirty="0"/>
                    </a:p>
                  </a:txBody>
                  <a:tcPr/>
                </a:tc>
              </a:tr>
              <a:tr h="370840">
                <a:tc>
                  <a:txBody>
                    <a:bodyPr/>
                    <a:lstStyle/>
                    <a:p>
                      <a:r>
                        <a:rPr lang="fi-FI" dirty="0" smtClean="0"/>
                        <a:t>1 Palkkakustannukset</a:t>
                      </a:r>
                      <a:endParaRPr lang="fi-FI" dirty="0"/>
                    </a:p>
                  </a:txBody>
                  <a:tcPr/>
                </a:tc>
                <a:tc>
                  <a:txBody>
                    <a:bodyPr/>
                    <a:lstStyle/>
                    <a:p>
                      <a:r>
                        <a:rPr lang="fi-FI" dirty="0" smtClean="0"/>
                        <a:t>1 831 339</a:t>
                      </a:r>
                      <a:endParaRPr lang="fi-FI" dirty="0"/>
                    </a:p>
                  </a:txBody>
                  <a:tcPr/>
                </a:tc>
              </a:tr>
              <a:tr h="370840">
                <a:tc>
                  <a:txBody>
                    <a:bodyPr/>
                    <a:lstStyle/>
                    <a:p>
                      <a:r>
                        <a:rPr lang="fi-FI" dirty="0" smtClean="0"/>
                        <a:t>2 Ostopalvelut</a:t>
                      </a:r>
                      <a:endParaRPr lang="fi-FI" dirty="0"/>
                    </a:p>
                  </a:txBody>
                  <a:tcPr/>
                </a:tc>
                <a:tc>
                  <a:txBody>
                    <a:bodyPr/>
                    <a:lstStyle/>
                    <a:p>
                      <a:r>
                        <a:rPr lang="fi-FI" dirty="0" smtClean="0"/>
                        <a:t>143 900</a:t>
                      </a:r>
                      <a:endParaRPr lang="fi-FI" dirty="0"/>
                    </a:p>
                  </a:txBody>
                  <a:tcPr/>
                </a:tc>
              </a:tr>
              <a:tr h="370840">
                <a:tc>
                  <a:txBody>
                    <a:bodyPr/>
                    <a:lstStyle/>
                    <a:p>
                      <a:r>
                        <a:rPr lang="fi-FI" dirty="0" smtClean="0"/>
                        <a:t>3 Muut kustannukset</a:t>
                      </a:r>
                      <a:endParaRPr lang="fi-FI" dirty="0"/>
                    </a:p>
                  </a:txBody>
                  <a:tcPr/>
                </a:tc>
                <a:tc>
                  <a:txBody>
                    <a:bodyPr/>
                    <a:lstStyle/>
                    <a:p>
                      <a:r>
                        <a:rPr lang="fi-FI" dirty="0" smtClean="0"/>
                        <a:t>112 882</a:t>
                      </a:r>
                      <a:endParaRPr lang="fi-FI" dirty="0"/>
                    </a:p>
                  </a:txBody>
                  <a:tcPr/>
                </a:tc>
              </a:tr>
              <a:tr h="370840">
                <a:tc>
                  <a:txBody>
                    <a:bodyPr/>
                    <a:lstStyle/>
                    <a:p>
                      <a:r>
                        <a:rPr lang="fi-FI" dirty="0" smtClean="0"/>
                        <a:t>4 Flat rate</a:t>
                      </a:r>
                      <a:endParaRPr lang="fi-FI" dirty="0"/>
                    </a:p>
                  </a:txBody>
                  <a:tcPr/>
                </a:tc>
                <a:tc>
                  <a:txBody>
                    <a:bodyPr/>
                    <a:lstStyle/>
                    <a:p>
                      <a:r>
                        <a:rPr lang="fi-FI" dirty="0" smtClean="0"/>
                        <a:t>311 338</a:t>
                      </a:r>
                      <a:endParaRPr lang="fi-FI" dirty="0"/>
                    </a:p>
                  </a:txBody>
                  <a:tcPr/>
                </a:tc>
              </a:tr>
              <a:tr h="370840">
                <a:tc>
                  <a:txBody>
                    <a:bodyPr/>
                    <a:lstStyle/>
                    <a:p>
                      <a:r>
                        <a:rPr lang="fi-FI" b="1" dirty="0" smtClean="0"/>
                        <a:t>Kustannukset yhteensä</a:t>
                      </a:r>
                      <a:endParaRPr lang="fi-FI" b="1" dirty="0"/>
                    </a:p>
                  </a:txBody>
                  <a:tcPr/>
                </a:tc>
                <a:tc>
                  <a:txBody>
                    <a:bodyPr/>
                    <a:lstStyle/>
                    <a:p>
                      <a:r>
                        <a:rPr lang="fi-FI" dirty="0" smtClean="0"/>
                        <a:t>2 399 459 </a:t>
                      </a:r>
                      <a:endParaRPr lang="fi-FI" dirty="0"/>
                    </a:p>
                  </a:txBody>
                  <a:tcPr/>
                </a:tc>
              </a:tr>
              <a:tr h="370840">
                <a:tc>
                  <a:txBody>
                    <a:bodyPr/>
                    <a:lstStyle/>
                    <a:p>
                      <a:r>
                        <a:rPr lang="fi-FI" dirty="0" smtClean="0"/>
                        <a:t>Tulot</a:t>
                      </a:r>
                      <a:endParaRPr lang="fi-FI" dirty="0"/>
                    </a:p>
                  </a:txBody>
                  <a:tcPr/>
                </a:tc>
                <a:tc>
                  <a:txBody>
                    <a:bodyPr/>
                    <a:lstStyle/>
                    <a:p>
                      <a:r>
                        <a:rPr lang="fi-FI" dirty="0" smtClean="0"/>
                        <a:t>0</a:t>
                      </a:r>
                      <a:endParaRPr lang="fi-FI" dirty="0"/>
                    </a:p>
                  </a:txBody>
                  <a:tcPr/>
                </a:tc>
              </a:tr>
              <a:tr h="370840">
                <a:tc>
                  <a:txBody>
                    <a:bodyPr/>
                    <a:lstStyle/>
                    <a:p>
                      <a:r>
                        <a:rPr lang="fi-FI" b="1" dirty="0" smtClean="0"/>
                        <a:t>Nettokustannukset yhteensä</a:t>
                      </a:r>
                      <a:endParaRPr lang="fi-FI" b="1" dirty="0"/>
                    </a:p>
                  </a:txBody>
                  <a:tcPr/>
                </a:tc>
                <a:tc>
                  <a:txBody>
                    <a:bodyPr/>
                    <a:lstStyle/>
                    <a:p>
                      <a:r>
                        <a:rPr lang="fi-FI" dirty="0" smtClean="0"/>
                        <a:t>2 399 459</a:t>
                      </a:r>
                      <a:endParaRPr lang="fi-FI" dirty="0"/>
                    </a:p>
                  </a:txBody>
                  <a:tcPr/>
                </a:tc>
              </a:tr>
            </a:tbl>
          </a:graphicData>
        </a:graphic>
      </p:graphicFrame>
      <p:pic>
        <p:nvPicPr>
          <p:cNvPr id="5" name="Kuva 4"/>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29600" cy="940966"/>
          </a:xfrm>
        </p:spPr>
        <p:txBody>
          <a:bodyPr/>
          <a:lstStyle/>
          <a:p>
            <a:r>
              <a:rPr lang="fi-FI" sz="4000" dirty="0" smtClean="0"/>
              <a:t>Hankkeen kustannukset ja rahoitus</a:t>
            </a:r>
            <a:endParaRPr lang="fi-FI" sz="4000" dirty="0"/>
          </a:p>
        </p:txBody>
      </p:sp>
      <p:graphicFrame>
        <p:nvGraphicFramePr>
          <p:cNvPr id="5" name="Sisällön paikkamerkki 4"/>
          <p:cNvGraphicFramePr>
            <a:graphicFrameLocks noGrp="1"/>
          </p:cNvGraphicFramePr>
          <p:nvPr>
            <p:ph idx="1"/>
          </p:nvPr>
        </p:nvGraphicFramePr>
        <p:xfrm>
          <a:off x="457200" y="1600200"/>
          <a:ext cx="8229600" cy="276352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fi-FI" b="1" dirty="0" smtClean="0"/>
                        <a:t>Rahoitus</a:t>
                      </a:r>
                      <a:endParaRPr lang="fi-FI" b="1" dirty="0"/>
                    </a:p>
                  </a:txBody>
                  <a:tcPr/>
                </a:tc>
                <a:tc>
                  <a:txBody>
                    <a:bodyPr/>
                    <a:lstStyle/>
                    <a:p>
                      <a:r>
                        <a:rPr lang="fi-FI" b="1" dirty="0" smtClean="0"/>
                        <a:t>Yhteensä €</a:t>
                      </a:r>
                      <a:endParaRPr lang="fi-FI" b="1" dirty="0"/>
                    </a:p>
                  </a:txBody>
                  <a:tcPr/>
                </a:tc>
                <a:tc>
                  <a:txBody>
                    <a:bodyPr/>
                    <a:lstStyle/>
                    <a:p>
                      <a:r>
                        <a:rPr lang="fi-FI" b="1" dirty="0" smtClean="0"/>
                        <a:t>Osuus nettokustannuksista %</a:t>
                      </a:r>
                      <a:endParaRPr lang="fi-FI" b="1" dirty="0"/>
                    </a:p>
                  </a:txBody>
                  <a:tcPr/>
                </a:tc>
              </a:tr>
              <a:tr h="370840">
                <a:tc>
                  <a:txBody>
                    <a:bodyPr/>
                    <a:lstStyle/>
                    <a:p>
                      <a:r>
                        <a:rPr lang="fi-FI" dirty="0" smtClean="0"/>
                        <a:t>1 Haettava ESR- ja valtion rahoitus </a:t>
                      </a:r>
                      <a:endParaRPr lang="fi-FI" dirty="0"/>
                    </a:p>
                  </a:txBody>
                  <a:tcPr/>
                </a:tc>
                <a:tc>
                  <a:txBody>
                    <a:bodyPr/>
                    <a:lstStyle/>
                    <a:p>
                      <a:r>
                        <a:rPr lang="fi-FI" dirty="0" smtClean="0"/>
                        <a:t>1 919 567</a:t>
                      </a:r>
                      <a:endParaRPr lang="fi-FI" dirty="0"/>
                    </a:p>
                  </a:txBody>
                  <a:tcPr/>
                </a:tc>
                <a:tc>
                  <a:txBody>
                    <a:bodyPr/>
                    <a:lstStyle/>
                    <a:p>
                      <a:pPr algn="l"/>
                      <a:r>
                        <a:rPr lang="fi-FI" dirty="0" smtClean="0"/>
                        <a:t>80</a:t>
                      </a:r>
                      <a:endParaRPr lang="fi-FI" dirty="0"/>
                    </a:p>
                  </a:txBody>
                  <a:tcPr/>
                </a:tc>
              </a:tr>
              <a:tr h="370840">
                <a:tc>
                  <a:txBody>
                    <a:bodyPr/>
                    <a:lstStyle/>
                    <a:p>
                      <a:r>
                        <a:rPr lang="fi-FI" dirty="0" smtClean="0"/>
                        <a:t>2 Kuntien rahoitus</a:t>
                      </a:r>
                      <a:endParaRPr lang="fi-FI" dirty="0"/>
                    </a:p>
                  </a:txBody>
                  <a:tcPr/>
                </a:tc>
                <a:tc>
                  <a:txBody>
                    <a:bodyPr/>
                    <a:lstStyle/>
                    <a:p>
                      <a:r>
                        <a:rPr lang="fi-FI" dirty="0" smtClean="0"/>
                        <a:t>453 170</a:t>
                      </a:r>
                      <a:endParaRPr lang="fi-FI" dirty="0"/>
                    </a:p>
                  </a:txBody>
                  <a:tcPr/>
                </a:tc>
                <a:tc>
                  <a:txBody>
                    <a:bodyPr/>
                    <a:lstStyle/>
                    <a:p>
                      <a:r>
                        <a:rPr lang="fi-FI" dirty="0" smtClean="0"/>
                        <a:t>18,9 </a:t>
                      </a:r>
                      <a:endParaRPr lang="fi-FI" dirty="0"/>
                    </a:p>
                  </a:txBody>
                  <a:tcPr/>
                </a:tc>
              </a:tr>
              <a:tr h="370840">
                <a:tc>
                  <a:txBody>
                    <a:bodyPr/>
                    <a:lstStyle/>
                    <a:p>
                      <a:r>
                        <a:rPr lang="fi-FI" dirty="0" smtClean="0"/>
                        <a:t>3 Muu julkinen rahoitus</a:t>
                      </a:r>
                      <a:endParaRPr lang="fi-FI" dirty="0"/>
                    </a:p>
                  </a:txBody>
                  <a:tcPr/>
                </a:tc>
                <a:tc>
                  <a:txBody>
                    <a:bodyPr/>
                    <a:lstStyle/>
                    <a:p>
                      <a:r>
                        <a:rPr lang="fi-FI" dirty="0" smtClean="0"/>
                        <a:t>26 222</a:t>
                      </a:r>
                      <a:endParaRPr lang="fi-FI" dirty="0"/>
                    </a:p>
                  </a:txBody>
                  <a:tcPr/>
                </a:tc>
                <a:tc>
                  <a:txBody>
                    <a:bodyPr/>
                    <a:lstStyle/>
                    <a:p>
                      <a:r>
                        <a:rPr lang="fi-FI" dirty="0" smtClean="0"/>
                        <a:t>1,1</a:t>
                      </a:r>
                      <a:endParaRPr lang="fi-FI" dirty="0"/>
                    </a:p>
                  </a:txBody>
                  <a:tcPr/>
                </a:tc>
              </a:tr>
              <a:tr h="370840">
                <a:tc>
                  <a:txBody>
                    <a:bodyPr/>
                    <a:lstStyle/>
                    <a:p>
                      <a:r>
                        <a:rPr lang="fi-FI" dirty="0" smtClean="0"/>
                        <a:t>4 Yksityinen rahoitus</a:t>
                      </a:r>
                      <a:endParaRPr lang="fi-FI" dirty="0"/>
                    </a:p>
                  </a:txBody>
                  <a:tcPr/>
                </a:tc>
                <a:tc>
                  <a:txBody>
                    <a:bodyPr/>
                    <a:lstStyle/>
                    <a:p>
                      <a:r>
                        <a:rPr lang="fi-FI" dirty="0" smtClean="0"/>
                        <a:t>500</a:t>
                      </a:r>
                      <a:endParaRPr lang="fi-FI" dirty="0"/>
                    </a:p>
                  </a:txBody>
                  <a:tcPr/>
                </a:tc>
                <a:tc>
                  <a:txBody>
                    <a:bodyPr/>
                    <a:lstStyle/>
                    <a:p>
                      <a:r>
                        <a:rPr lang="fi-FI" dirty="0" smtClean="0"/>
                        <a:t>0</a:t>
                      </a:r>
                      <a:endParaRPr lang="fi-FI" dirty="0"/>
                    </a:p>
                  </a:txBody>
                  <a:tcPr/>
                </a:tc>
              </a:tr>
              <a:tr h="370840">
                <a:tc>
                  <a:txBody>
                    <a:bodyPr/>
                    <a:lstStyle/>
                    <a:p>
                      <a:r>
                        <a:rPr lang="fi-FI" b="1" dirty="0" smtClean="0"/>
                        <a:t>Rahoitus yhteensä</a:t>
                      </a:r>
                      <a:endParaRPr lang="fi-FI" b="1" dirty="0"/>
                    </a:p>
                  </a:txBody>
                  <a:tcPr/>
                </a:tc>
                <a:tc>
                  <a:txBody>
                    <a:bodyPr/>
                    <a:lstStyle/>
                    <a:p>
                      <a:r>
                        <a:rPr lang="fi-FI" dirty="0" smtClean="0"/>
                        <a:t>2 399 459</a:t>
                      </a:r>
                      <a:endParaRPr lang="fi-FI" dirty="0"/>
                    </a:p>
                  </a:txBody>
                  <a:tcPr/>
                </a:tc>
                <a:tc>
                  <a:txBody>
                    <a:bodyPr/>
                    <a:lstStyle/>
                    <a:p>
                      <a:r>
                        <a:rPr lang="fi-FI" dirty="0" smtClean="0"/>
                        <a:t>100</a:t>
                      </a:r>
                      <a:endParaRPr lang="fi-FI" dirty="0"/>
                    </a:p>
                  </a:txBody>
                  <a:tcPr/>
                </a:tc>
              </a:tr>
            </a:tbl>
          </a:graphicData>
        </a:graphic>
      </p:graphicFrame>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548680"/>
            <a:ext cx="8229600" cy="1008112"/>
          </a:xfrm>
        </p:spPr>
        <p:txBody>
          <a:bodyPr/>
          <a:lstStyle/>
          <a:p>
            <a:r>
              <a:rPr lang="fi-FI" sz="4000" dirty="0" smtClean="0"/>
              <a:t>Arviointi</a:t>
            </a:r>
            <a:endParaRPr lang="fi-FI" sz="4000" dirty="0"/>
          </a:p>
        </p:txBody>
      </p:sp>
      <p:sp>
        <p:nvSpPr>
          <p:cNvPr id="3" name="Sisällön paikkamerkki 2"/>
          <p:cNvSpPr>
            <a:spLocks noGrp="1"/>
          </p:cNvSpPr>
          <p:nvPr>
            <p:ph idx="1"/>
          </p:nvPr>
        </p:nvSpPr>
        <p:spPr/>
        <p:txBody>
          <a:bodyPr/>
          <a:lstStyle/>
          <a:p>
            <a:r>
              <a:rPr lang="fi-FI" dirty="0" smtClean="0"/>
              <a:t>Hankkeessa osa-aikaisesti työskentelevän erityisasiantuntijan tehtävänä on arviointisuunnitelman laadinta ja arvioinnin toteuttaminen. Itsearviointia toteutetaan koko hankkeen ajan. Arviointi suunnitellaan toteutettavaksi sekä prosessiarviointina että hankkeen tulosten arviointina. </a:t>
            </a:r>
            <a:endParaRPr lang="fi-FI" dirty="0"/>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4664"/>
            <a:ext cx="8229600" cy="1152128"/>
          </a:xfrm>
        </p:spPr>
        <p:txBody>
          <a:bodyPr/>
          <a:lstStyle/>
          <a:p>
            <a:r>
              <a:rPr lang="fi-FI" sz="4000" dirty="0" smtClean="0"/>
              <a:t>Juurruttaminen</a:t>
            </a:r>
            <a:endParaRPr lang="fi-FI" sz="4000" dirty="0"/>
          </a:p>
        </p:txBody>
      </p:sp>
      <p:sp>
        <p:nvSpPr>
          <p:cNvPr id="3" name="Sisällön paikkamerkki 2"/>
          <p:cNvSpPr>
            <a:spLocks noGrp="1"/>
          </p:cNvSpPr>
          <p:nvPr>
            <p:ph idx="1"/>
          </p:nvPr>
        </p:nvSpPr>
        <p:spPr/>
        <p:txBody>
          <a:bodyPr>
            <a:normAutofit fontScale="85000" lnSpcReduction="10000"/>
          </a:bodyPr>
          <a:lstStyle/>
          <a:p>
            <a:r>
              <a:rPr lang="fi-FI" dirty="0" smtClean="0"/>
              <a:t>Toiminta jää pysyväksi, kun alueelliset verkostot jatkavat yhteistyötään ja toimivat jatkokehittämisen edistäjinä.</a:t>
            </a:r>
          </a:p>
          <a:p>
            <a:r>
              <a:rPr lang="fi-FI" dirty="0" smtClean="0"/>
              <a:t>Tulokset viedään myös </a:t>
            </a:r>
            <a:r>
              <a:rPr lang="fi-FI" dirty="0" err="1" smtClean="0"/>
              <a:t>Innokylään</a:t>
            </a:r>
            <a:r>
              <a:rPr lang="fi-FI" dirty="0" smtClean="0"/>
              <a:t>. </a:t>
            </a:r>
          </a:p>
          <a:p>
            <a:r>
              <a:rPr lang="fi-FI" dirty="0" smtClean="0"/>
              <a:t>Hanke pyrkii huolehtimaan siitä, että hankkeen tuloksia eli kehitettyjä malleja, menetelmiä, ja työvälineitä saadaan levitettyä hankkeen loppuvaiheessa niin, että uudet toimijat jatkavat niiden käyttöönottamista. Jo todettu hyvä väline tähän on verkkosovellus. Verkkovälitteisiä tietopaketteja voi hyödyntää kuka tahansa ja niitä on mahdollista päivittää helposti.</a:t>
            </a:r>
            <a:endParaRPr lang="fi-FI" dirty="0"/>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extLst>
      <p:ext uri="{BB962C8B-B14F-4D97-AF65-F5344CB8AC3E}">
        <p14:creationId xmlns:p14="http://schemas.microsoft.com/office/powerpoint/2010/main" val="102509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4664"/>
            <a:ext cx="8229600" cy="1152128"/>
          </a:xfrm>
        </p:spPr>
        <p:txBody>
          <a:bodyPr/>
          <a:lstStyle/>
          <a:p>
            <a:r>
              <a:rPr lang="fi-FI" sz="4000" dirty="0" smtClean="0"/>
              <a:t>Hankehakemuksen tilanne</a:t>
            </a:r>
            <a:endParaRPr lang="fi-FI" sz="4000" dirty="0"/>
          </a:p>
        </p:txBody>
      </p:sp>
      <p:sp>
        <p:nvSpPr>
          <p:cNvPr id="3" name="Sisällön paikkamerkki 2"/>
          <p:cNvSpPr>
            <a:spLocks noGrp="1"/>
          </p:cNvSpPr>
          <p:nvPr>
            <p:ph idx="1"/>
          </p:nvPr>
        </p:nvSpPr>
        <p:spPr/>
        <p:txBody>
          <a:bodyPr>
            <a:noAutofit/>
          </a:bodyPr>
          <a:lstStyle/>
          <a:p>
            <a:r>
              <a:rPr lang="fi-FI" sz="1600" dirty="0" smtClean="0"/>
              <a:t>11.5 </a:t>
            </a:r>
            <a:r>
              <a:rPr lang="fi-FI" sz="1600" dirty="0"/>
              <a:t>STM hyväksynyt </a:t>
            </a:r>
            <a:r>
              <a:rPr lang="fi-FI" sz="1600" dirty="0" smtClean="0"/>
              <a:t>PROSOS-hankkeen </a:t>
            </a:r>
            <a:r>
              <a:rPr lang="fi-FI" sz="1600" dirty="0"/>
              <a:t>rahoitettavien hankkeiden joukkoon, mutta hankkeita tulee </a:t>
            </a:r>
            <a:r>
              <a:rPr lang="fi-FI" sz="1600" dirty="0" smtClean="0"/>
              <a:t>vielä </a:t>
            </a:r>
            <a:r>
              <a:rPr lang="fi-FI" sz="1600" dirty="0"/>
              <a:t>tarkentaa </a:t>
            </a:r>
            <a:r>
              <a:rPr lang="fi-FI" sz="1600" dirty="0" smtClean="0"/>
              <a:t>EU-rakennerahastotyöryhmän </a:t>
            </a:r>
            <a:r>
              <a:rPr lang="fi-FI" sz="1600" dirty="0"/>
              <a:t>edellyttämällä tavalla </a:t>
            </a:r>
          </a:p>
          <a:p>
            <a:r>
              <a:rPr lang="fi-FI" sz="1600" dirty="0"/>
              <a:t>13.5 tieto hyväksymisestä </a:t>
            </a:r>
            <a:r>
              <a:rPr lang="fi-FI" sz="1600" dirty="0" err="1"/>
              <a:t>SONet</a:t>
            </a:r>
            <a:r>
              <a:rPr lang="fi-FI" sz="1600" dirty="0"/>
              <a:t> </a:t>
            </a:r>
            <a:r>
              <a:rPr lang="fi-FI" sz="1600" dirty="0" err="1"/>
              <a:t>BOTNIAlle</a:t>
            </a:r>
            <a:r>
              <a:rPr lang="fi-FI" sz="1600" dirty="0"/>
              <a:t> ja </a:t>
            </a:r>
            <a:r>
              <a:rPr lang="fi-FI" sz="1600" dirty="0" err="1"/>
              <a:t>SeAMK</a:t>
            </a:r>
            <a:r>
              <a:rPr lang="fi-FI" sz="1600" dirty="0"/>
              <a:t> </a:t>
            </a:r>
            <a:r>
              <a:rPr lang="fi-FI" sz="1600" dirty="0" smtClean="0"/>
              <a:t>Oy:hyn, </a:t>
            </a:r>
            <a:r>
              <a:rPr lang="fi-FI" sz="1600" dirty="0"/>
              <a:t>ei tietoa tarkennustarpeista </a:t>
            </a:r>
          </a:p>
          <a:p>
            <a:r>
              <a:rPr lang="fi-FI" sz="1600" dirty="0" smtClean="0"/>
              <a:t>26.5. tieto </a:t>
            </a:r>
            <a:r>
              <a:rPr lang="fi-FI" sz="1600" dirty="0" err="1" smtClean="0"/>
              <a:t>SONet</a:t>
            </a:r>
            <a:r>
              <a:rPr lang="fi-FI" sz="1600" dirty="0" smtClean="0"/>
              <a:t> </a:t>
            </a:r>
            <a:r>
              <a:rPr lang="fi-FI" sz="1600" dirty="0" err="1" smtClean="0"/>
              <a:t>BOTNIAlle</a:t>
            </a:r>
            <a:r>
              <a:rPr lang="fi-FI" sz="1600" dirty="0" smtClean="0"/>
              <a:t>: Tasa-arvon </a:t>
            </a:r>
            <a:r>
              <a:rPr lang="fi-FI" sz="1600" dirty="0" err="1" smtClean="0"/>
              <a:t>valtavirtaistamista</a:t>
            </a:r>
            <a:r>
              <a:rPr lang="fi-FI" sz="1600" dirty="0" smtClean="0"/>
              <a:t> hakemuksessa pitää parantaa</a:t>
            </a:r>
          </a:p>
          <a:p>
            <a:r>
              <a:rPr lang="fi-FI" sz="1600" dirty="0" smtClean="0"/>
              <a:t>1.6. tieto: hankehakemus avattu muutoksille, tarkennukset hankehakemukseen pitää tehdä 31.8 mennessä (ei tietoa tarvittavista tarkennuksista)</a:t>
            </a:r>
          </a:p>
          <a:p>
            <a:r>
              <a:rPr lang="fi-FI" sz="1600" dirty="0" smtClean="0"/>
              <a:t>YTT, tutkintopäällikkö Minna Zechner </a:t>
            </a:r>
            <a:r>
              <a:rPr lang="fi-FI" sz="1600" dirty="0" err="1" smtClean="0"/>
              <a:t>SeAMKista</a:t>
            </a:r>
            <a:r>
              <a:rPr lang="fi-FI" sz="1600" dirty="0" smtClean="0"/>
              <a:t> </a:t>
            </a:r>
            <a:r>
              <a:rPr lang="fi-FI" sz="1600" dirty="0" smtClean="0"/>
              <a:t>on pyydetty </a:t>
            </a:r>
            <a:r>
              <a:rPr lang="fi-FI" sz="1600" dirty="0" smtClean="0"/>
              <a:t>tekemään hankkeen sukupuolivaikutusten arviointi, ns. </a:t>
            </a:r>
            <a:r>
              <a:rPr lang="fi-FI" sz="1600" dirty="0" err="1" smtClean="0"/>
              <a:t>suvaus</a:t>
            </a:r>
            <a:r>
              <a:rPr lang="fi-FI" sz="1600" dirty="0" smtClean="0"/>
              <a:t> on tehty huolella ja hankehakemuksessa  ja –suunnitelmassa valmiina 6.6.</a:t>
            </a:r>
          </a:p>
          <a:p>
            <a:r>
              <a:rPr lang="fi-FI" sz="1600" dirty="0" smtClean="0"/>
              <a:t>6.6. </a:t>
            </a:r>
            <a:r>
              <a:rPr lang="fi-FI" sz="1600" dirty="0" err="1" smtClean="0"/>
              <a:t>SONet</a:t>
            </a:r>
            <a:r>
              <a:rPr lang="fi-FI" sz="1600" dirty="0" smtClean="0"/>
              <a:t> BOTNIA kysyy </a:t>
            </a:r>
            <a:r>
              <a:rPr lang="fi-FI" sz="1600" dirty="0" err="1" smtClean="0"/>
              <a:t>stm:ltä</a:t>
            </a:r>
            <a:r>
              <a:rPr lang="fi-FI" sz="1600" dirty="0" smtClean="0"/>
              <a:t>, miten voisimme edetä niin, että saisimme nopeasti tiedon muista tarvittavista tarkennuksista ja nopeutetun käsittelyn tarkennuksien jälkeen, jotta hanke voidaan käynnistää suunnitellussa aikataulussa?</a:t>
            </a:r>
          </a:p>
          <a:p>
            <a:r>
              <a:rPr lang="fi-FI" sz="1600" dirty="0" smtClean="0"/>
              <a:t>7.6. Kuntaliitto: ”Jaksakaa painaa päälle, hanke todella tarvitaan ja pitäisi saada käynnistymään 1.8.2016, ottakaa yhteyttä, jos voimme auttaa asiassa”</a:t>
            </a:r>
          </a:p>
          <a:p>
            <a:r>
              <a:rPr lang="fi-FI" sz="1600" dirty="0" smtClean="0"/>
              <a:t>8.6 </a:t>
            </a:r>
            <a:r>
              <a:rPr lang="fi-FI" sz="1600" dirty="0" err="1" smtClean="0"/>
              <a:t>SONet</a:t>
            </a:r>
            <a:r>
              <a:rPr lang="fi-FI" sz="1600" dirty="0" smtClean="0"/>
              <a:t> </a:t>
            </a:r>
            <a:r>
              <a:rPr lang="fi-FI" sz="1600" dirty="0" err="1" smtClean="0"/>
              <a:t>BOTNIAn</a:t>
            </a:r>
            <a:r>
              <a:rPr lang="fi-FI" sz="1600" dirty="0" smtClean="0"/>
              <a:t> pitäisi voida tiedottaa PRO SOS-hankkeen valtakunnallisessa verkostossa ennen lomia, miten hankkeessa edetään, milloin se käynnistyy ja mitä tarkennuksia  tarvitaan 31.8 mennessä (eri puolilla maata on valmistauduttu siihen että hanke käynnistyy 1.8)</a:t>
            </a:r>
            <a:endParaRPr lang="fi-FI" sz="1600" dirty="0"/>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extLst>
      <p:ext uri="{BB962C8B-B14F-4D97-AF65-F5344CB8AC3E}">
        <p14:creationId xmlns:p14="http://schemas.microsoft.com/office/powerpoint/2010/main" val="65397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29600" cy="940966"/>
          </a:xfrm>
        </p:spPr>
        <p:txBody>
          <a:bodyPr/>
          <a:lstStyle/>
          <a:p>
            <a:r>
              <a:rPr lang="fi-FI" sz="4000" dirty="0" smtClean="0"/>
              <a:t>Hankkeen</a:t>
            </a:r>
            <a:r>
              <a:rPr lang="fi-FI" dirty="0" smtClean="0"/>
              <a:t> </a:t>
            </a:r>
            <a:r>
              <a:rPr lang="fi-FI" sz="4000" dirty="0" smtClean="0"/>
              <a:t>perustiedot</a:t>
            </a:r>
            <a:endParaRPr lang="fi-FI" sz="4000" dirty="0"/>
          </a:p>
        </p:txBody>
      </p:sp>
      <p:sp>
        <p:nvSpPr>
          <p:cNvPr id="3" name="Sisällön paikkamerkki 2"/>
          <p:cNvSpPr>
            <a:spLocks noGrp="1"/>
          </p:cNvSpPr>
          <p:nvPr>
            <p:ph idx="1"/>
          </p:nvPr>
        </p:nvSpPr>
        <p:spPr>
          <a:xfrm>
            <a:off x="457200" y="1484784"/>
            <a:ext cx="8229600" cy="5373216"/>
          </a:xfrm>
        </p:spPr>
        <p:txBody>
          <a:bodyPr>
            <a:normAutofit fontScale="85000" lnSpcReduction="10000"/>
          </a:bodyPr>
          <a:lstStyle/>
          <a:p>
            <a:r>
              <a:rPr lang="fi-FI" dirty="0" smtClean="0"/>
              <a:t>Toteutusaika 1.8.2016-31.12.2018</a:t>
            </a:r>
          </a:p>
          <a:p>
            <a:r>
              <a:rPr lang="fi-FI" dirty="0" smtClean="0"/>
              <a:t>Hallinnoijana </a:t>
            </a:r>
            <a:r>
              <a:rPr lang="fi-FI" dirty="0" err="1" smtClean="0"/>
              <a:t>SONet</a:t>
            </a:r>
            <a:r>
              <a:rPr lang="fi-FI" dirty="0" smtClean="0"/>
              <a:t> BOTNIA yhdessä Seinäjoen Ammattikorkeakoulu Oy:n kanssa</a:t>
            </a:r>
            <a:endParaRPr lang="fi-FI" dirty="0"/>
          </a:p>
          <a:p>
            <a:r>
              <a:rPr lang="fi-FI" dirty="0" smtClean="0"/>
              <a:t>Valtakunnallinen, ESR-rahoitteinen hanke toteutetaan 61 kunnassa/kuntayhtymässä (95 kuntaa)</a:t>
            </a:r>
            <a:br>
              <a:rPr lang="fi-FI" dirty="0" smtClean="0"/>
            </a:br>
            <a:r>
              <a:rPr lang="fi-FI" dirty="0" smtClean="0">
                <a:sym typeface="Wingdings" pitchFamily="2" charset="2"/>
              </a:rPr>
              <a:t> </a:t>
            </a:r>
            <a:r>
              <a:rPr lang="fi-FI" dirty="0" smtClean="0"/>
              <a:t>organisoitu sosiaalialan osaamiskeskusten aluejaon mukaisiin osahankkeisiin</a:t>
            </a:r>
          </a:p>
          <a:p>
            <a:r>
              <a:rPr lang="fi-FI" dirty="0" smtClean="0"/>
              <a:t>Mukana Kuntaliitto, </a:t>
            </a:r>
            <a:r>
              <a:rPr lang="fi-FI" dirty="0" err="1" smtClean="0"/>
              <a:t>Jy</a:t>
            </a:r>
            <a:r>
              <a:rPr lang="fi-FI" dirty="0" smtClean="0"/>
              <a:t>/Kokkolan yliopistokeskus</a:t>
            </a:r>
          </a:p>
          <a:p>
            <a:r>
              <a:rPr lang="fi-FI" dirty="0" smtClean="0"/>
              <a:t>Henkilöstö: kokoaikainen hankejohtaja, osa-aikainen hankesihteeri, osa-aikainen erityisasiantuntija, hankekoordinaattorit ja – työntekijät &amp; kokemusasiantuntijat</a:t>
            </a:r>
          </a:p>
          <a:p>
            <a:r>
              <a:rPr lang="fi-FI" dirty="0" smtClean="0"/>
              <a:t>Budjetti 2,4 milj. €</a:t>
            </a:r>
          </a:p>
          <a:p>
            <a:endParaRPr lang="fi-FI" dirty="0"/>
          </a:p>
        </p:txBody>
      </p:sp>
      <p:pic>
        <p:nvPicPr>
          <p:cNvPr id="4" name="Kuva 3"/>
          <p:cNvPicPr>
            <a:picLocks noChangeAspect="1"/>
          </p:cNvPicPr>
          <p:nvPr/>
        </p:nvPicPr>
        <p:blipFill>
          <a:blip r:embed="rId2" cstate="print"/>
          <a:stretch>
            <a:fillRect/>
          </a:stretch>
        </p:blipFill>
        <p:spPr>
          <a:xfrm>
            <a:off x="3491880" y="188640"/>
            <a:ext cx="2243522" cy="4328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620688"/>
            <a:ext cx="8229600" cy="936104"/>
          </a:xfrm>
        </p:spPr>
        <p:txBody>
          <a:bodyPr/>
          <a:lstStyle/>
          <a:p>
            <a:r>
              <a:rPr lang="fi-FI" sz="4000" dirty="0" smtClean="0"/>
              <a:t>Kohderyhmä</a:t>
            </a:r>
            <a:endParaRPr lang="fi-FI" sz="4000" dirty="0"/>
          </a:p>
        </p:txBody>
      </p:sp>
      <p:sp>
        <p:nvSpPr>
          <p:cNvPr id="3" name="Sisällön paikkamerkki 2"/>
          <p:cNvSpPr>
            <a:spLocks noGrp="1"/>
          </p:cNvSpPr>
          <p:nvPr>
            <p:ph idx="1"/>
          </p:nvPr>
        </p:nvSpPr>
        <p:spPr/>
        <p:txBody>
          <a:bodyPr>
            <a:normAutofit fontScale="92500" lnSpcReduction="20000"/>
          </a:bodyPr>
          <a:lstStyle/>
          <a:p>
            <a:r>
              <a:rPr lang="fi-FI" dirty="0" smtClean="0"/>
              <a:t>PRO SOS -hankkeen kohderyhmä muodostuu seuraavista sosiaalihuollon asiakkaista: </a:t>
            </a:r>
          </a:p>
          <a:p>
            <a:pPr>
              <a:buNone/>
            </a:pPr>
            <a:r>
              <a:rPr lang="fi-FI" dirty="0" smtClean="0"/>
              <a:t>       - kaikkein heikommassa asemassa olevat ja erityistä tukea tarvitsevat asiakkaat</a:t>
            </a:r>
          </a:p>
          <a:p>
            <a:pPr>
              <a:buNone/>
            </a:pPr>
            <a:r>
              <a:rPr lang="fi-FI" dirty="0" smtClean="0"/>
              <a:t>       - merkittävää tukea ja ohjausta taloudellisissa asioissa tarvitsevat asiakkaat. </a:t>
            </a:r>
            <a:endParaRPr lang="fi-FI" dirty="0"/>
          </a:p>
          <a:p>
            <a:r>
              <a:rPr lang="fi-FI" dirty="0" smtClean="0"/>
              <a:t>Välilliset kohderyhmät: asiakastyötä tekevät kuntien sosiaalityöntekijät ja -ohjaajat, jotka osallistuvat asiakastyössä tapahtuvaan kokeilutoimintaan sekä kolmannen sektorin toimijat.</a:t>
            </a:r>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692696"/>
            <a:ext cx="8229600" cy="936104"/>
          </a:xfrm>
        </p:spPr>
        <p:txBody>
          <a:bodyPr/>
          <a:lstStyle/>
          <a:p>
            <a:r>
              <a:rPr lang="fi-FI" sz="4000" dirty="0" smtClean="0"/>
              <a:t>Tavoitteet</a:t>
            </a:r>
            <a:endParaRPr lang="fi-FI" sz="4000" dirty="0"/>
          </a:p>
        </p:txBody>
      </p:sp>
      <p:sp>
        <p:nvSpPr>
          <p:cNvPr id="3" name="Sisällön paikkamerkki 2"/>
          <p:cNvSpPr>
            <a:spLocks noGrp="1"/>
          </p:cNvSpPr>
          <p:nvPr>
            <p:ph idx="1"/>
          </p:nvPr>
        </p:nvSpPr>
        <p:spPr/>
        <p:txBody>
          <a:bodyPr/>
          <a:lstStyle/>
          <a:p>
            <a:r>
              <a:rPr lang="fi-FI" dirty="0" smtClean="0"/>
              <a:t>Hankkeen tavoitteena on varmistaa vahva asiakaslähtöinen ja vaikuttava sosiaalityö sosiaalihuoltolain hengen mukaisesti. Tämä edellyttää tietoa asukkaiden tarpeista sekä uusia keinoja vastata niihin vahvan </a:t>
            </a:r>
            <a:r>
              <a:rPr lang="fi-FI" dirty="0" err="1" smtClean="0"/>
              <a:t>monitoimijaisen</a:t>
            </a:r>
            <a:r>
              <a:rPr lang="fi-FI" dirty="0" smtClean="0"/>
              <a:t> yhteistyön avulla.</a:t>
            </a:r>
          </a:p>
          <a:p>
            <a:pPr>
              <a:buNone/>
            </a:pPr>
            <a:endParaRPr lang="fi-FI" dirty="0"/>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29600" cy="1080120"/>
          </a:xfrm>
        </p:spPr>
        <p:txBody>
          <a:bodyPr>
            <a:normAutofit/>
          </a:bodyPr>
          <a:lstStyle/>
          <a:p>
            <a:r>
              <a:rPr lang="fi-FI" sz="4000" dirty="0" smtClean="0"/>
              <a:t>Hankkeen osatavoitteet:</a:t>
            </a:r>
            <a:endParaRPr lang="fi-FI" sz="4000" dirty="0"/>
          </a:p>
        </p:txBody>
      </p:sp>
      <p:sp>
        <p:nvSpPr>
          <p:cNvPr id="3" name="Sisällön paikkamerkki 2"/>
          <p:cNvSpPr>
            <a:spLocks noGrp="1"/>
          </p:cNvSpPr>
          <p:nvPr>
            <p:ph idx="1"/>
          </p:nvPr>
        </p:nvSpPr>
        <p:spPr/>
        <p:txBody>
          <a:bodyPr>
            <a:normAutofit fontScale="85000" lnSpcReduction="10000"/>
          </a:bodyPr>
          <a:lstStyle/>
          <a:p>
            <a:pPr>
              <a:buNone/>
            </a:pPr>
            <a:r>
              <a:rPr lang="fi-FI" dirty="0" smtClean="0"/>
              <a:t>1) luoda uusia ja vaikuttavia toimintamalleja ja -käytäntöjä sosiaalityöhön osana </a:t>
            </a:r>
            <a:r>
              <a:rPr lang="fi-FI" dirty="0" err="1" smtClean="0"/>
              <a:t>sote</a:t>
            </a:r>
            <a:r>
              <a:rPr lang="fi-FI" dirty="0" smtClean="0"/>
              <a:t>-uudistusta sekä perustoimeentulotuen Kela-siirron toimeenpanoa.</a:t>
            </a:r>
          </a:p>
          <a:p>
            <a:pPr>
              <a:buNone/>
            </a:pPr>
            <a:r>
              <a:rPr lang="fi-FI" dirty="0" smtClean="0"/>
              <a:t> 2) edistää sosiaalityön orientaatiomuutosta suorite- ja järjestelmäkeskeisestä kohti asiakkaan vahvaa osallisuutta ja yhteistä työskentelyä. </a:t>
            </a:r>
          </a:p>
          <a:p>
            <a:pPr>
              <a:buNone/>
            </a:pPr>
            <a:r>
              <a:rPr lang="fi-FI" dirty="0" smtClean="0"/>
              <a:t>3) vahvistaa erilaisten toiminnallisten lähestymistapojen ja ryhmätoimintojen tavoitteellista hyödyntämistä sosiaalityössä.</a:t>
            </a:r>
          </a:p>
          <a:p>
            <a:pPr>
              <a:buNone/>
            </a:pPr>
            <a:r>
              <a:rPr lang="fi-FI" dirty="0" smtClean="0"/>
              <a:t> 4) luoda hyvät toimintamallit jatkuvalle asiakaspalautteen arvioinnille.</a:t>
            </a:r>
            <a:endParaRPr lang="fi-FI" dirty="0"/>
          </a:p>
        </p:txBody>
      </p:sp>
      <p:pic>
        <p:nvPicPr>
          <p:cNvPr id="4" name="Kuva 3"/>
          <p:cNvPicPr>
            <a:picLocks noChangeAspect="1"/>
          </p:cNvPicPr>
          <p:nvPr/>
        </p:nvPicPr>
        <p:blipFill>
          <a:blip r:embed="rId2" cstate="print"/>
          <a:stretch>
            <a:fillRect/>
          </a:stretch>
        </p:blipFill>
        <p:spPr>
          <a:xfrm>
            <a:off x="3491880" y="188640"/>
            <a:ext cx="2243522" cy="43285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620688"/>
            <a:ext cx="8229600" cy="936104"/>
          </a:xfrm>
        </p:spPr>
        <p:txBody>
          <a:bodyPr>
            <a:normAutofit/>
          </a:bodyPr>
          <a:lstStyle/>
          <a:p>
            <a:r>
              <a:rPr lang="fi-FI" sz="4000" dirty="0" smtClean="0"/>
              <a:t>Toimenpiteet</a:t>
            </a:r>
            <a:endParaRPr lang="fi-FI" sz="4000" dirty="0"/>
          </a:p>
        </p:txBody>
      </p:sp>
      <p:sp>
        <p:nvSpPr>
          <p:cNvPr id="3" name="Sisällön paikkamerkki 2"/>
          <p:cNvSpPr>
            <a:spLocks noGrp="1"/>
          </p:cNvSpPr>
          <p:nvPr>
            <p:ph idx="1"/>
          </p:nvPr>
        </p:nvSpPr>
        <p:spPr>
          <a:xfrm>
            <a:off x="457200" y="1628800"/>
            <a:ext cx="8229600" cy="4896544"/>
          </a:xfrm>
        </p:spPr>
        <p:txBody>
          <a:bodyPr>
            <a:normAutofit lnSpcReduction="10000"/>
          </a:bodyPr>
          <a:lstStyle/>
          <a:p>
            <a:r>
              <a:rPr lang="fi-FI" dirty="0" smtClean="0"/>
              <a:t>Hankkeen toimenpiteet ovat: </a:t>
            </a:r>
            <a:br>
              <a:rPr lang="fi-FI" dirty="0" smtClean="0"/>
            </a:br>
            <a:r>
              <a:rPr lang="fi-FI" dirty="0" smtClean="0"/>
              <a:t>1. Kehitetään toimivat yhteistyörakenteet Kelan ja sosiaalihuollon välille </a:t>
            </a:r>
            <a:br>
              <a:rPr lang="fi-FI" dirty="0" smtClean="0"/>
            </a:br>
            <a:r>
              <a:rPr lang="fi-FI" dirty="0" smtClean="0"/>
              <a:t>2. Vakiinnutetaan käyttöön sosiaalialan asiakkaiden ja työntekijöiden yhteiskehittämisen malleja </a:t>
            </a:r>
            <a:br>
              <a:rPr lang="fi-FI" dirty="0" smtClean="0"/>
            </a:br>
            <a:r>
              <a:rPr lang="fi-FI" dirty="0" smtClean="0"/>
              <a:t>3. Kehitetään hyviä käytäntöjä monitoimijaiseen palvelutarpeen arviointiin </a:t>
            </a:r>
            <a:br>
              <a:rPr lang="fi-FI" dirty="0" smtClean="0"/>
            </a:br>
            <a:r>
              <a:rPr lang="fi-FI" dirty="0" smtClean="0"/>
              <a:t>4. Monipuolistetaan aikuissosiaalityön palveluvalikkoa </a:t>
            </a:r>
            <a:endParaRPr lang="fi-FI" dirty="0"/>
          </a:p>
        </p:txBody>
      </p:sp>
      <p:pic>
        <p:nvPicPr>
          <p:cNvPr id="4" name="Kuva 3"/>
          <p:cNvPicPr>
            <a:picLocks noChangeAspect="1"/>
          </p:cNvPicPr>
          <p:nvPr/>
        </p:nvPicPr>
        <p:blipFill>
          <a:blip r:embed="rId2" cstate="print"/>
          <a:stretch>
            <a:fillRect/>
          </a:stretch>
        </p:blipFill>
        <p:spPr>
          <a:xfrm>
            <a:off x="3419872" y="188640"/>
            <a:ext cx="2243522" cy="43285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354162"/>
          </a:xfrm>
        </p:spPr>
        <p:txBody>
          <a:bodyPr>
            <a:noAutofit/>
          </a:bodyPr>
          <a:lstStyle/>
          <a:p>
            <a:r>
              <a:rPr lang="fi-FI" sz="3200" dirty="0" smtClean="0"/>
              <a:t>Toimenpide 1: Kehitetään toimivat yhteistyörakenteet Kelan ja sosiaalihuollon välille</a:t>
            </a:r>
            <a:endParaRPr lang="fi-FI" sz="3200" dirty="0"/>
          </a:p>
        </p:txBody>
      </p:sp>
      <p:sp>
        <p:nvSpPr>
          <p:cNvPr id="3" name="Sisällön paikkamerkki 2"/>
          <p:cNvSpPr>
            <a:spLocks noGrp="1"/>
          </p:cNvSpPr>
          <p:nvPr>
            <p:ph idx="1"/>
          </p:nvPr>
        </p:nvSpPr>
        <p:spPr>
          <a:xfrm>
            <a:off x="457200" y="1916832"/>
            <a:ext cx="8229600" cy="4680520"/>
          </a:xfrm>
        </p:spPr>
        <p:txBody>
          <a:bodyPr>
            <a:normAutofit fontScale="92500" lnSpcReduction="20000"/>
          </a:bodyPr>
          <a:lstStyle/>
          <a:p>
            <a:r>
              <a:rPr lang="fi-FI" dirty="0" smtClean="0"/>
              <a:t>Pro SOS -hanke tuottaa paikallistason tietoa valtakunnalliseen uudistustyöhön ja kokeiluillaan tukee ja vahvistaa </a:t>
            </a:r>
            <a:r>
              <a:rPr lang="fi-FI" dirty="0" err="1" smtClean="0"/>
              <a:t>perustoimeentulotuen</a:t>
            </a:r>
            <a:r>
              <a:rPr lang="fi-FI" dirty="0" smtClean="0"/>
              <a:t> Kela-siirtoon liittyviä ohjautumis- ja asiakasprosesseja paikallisesti.</a:t>
            </a:r>
          </a:p>
          <a:p>
            <a:r>
              <a:rPr lang="fi-FI" dirty="0" smtClean="0"/>
              <a:t>Toimeentuloturvan rakenteellinen uudistus edellyttää muutoksia myös sosiaalialan henkilöstörakenteeseen sekä uudistuvien sosiaalityön toimintatapojen ja palvelujen resursointiin. Hanke tukee resurssien onnistunutta kohdentamista.</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354162"/>
          </a:xfrm>
        </p:spPr>
        <p:txBody>
          <a:bodyPr>
            <a:noAutofit/>
          </a:bodyPr>
          <a:lstStyle/>
          <a:p>
            <a:r>
              <a:rPr lang="fi-FI" sz="3200" dirty="0" smtClean="0"/>
              <a:t>Toimenpide 2: Vakiinnutetaan käyttöön sosiaalialan asiakkaiden ja työntekijöiden yhteiskehittämisen malleja</a:t>
            </a:r>
            <a:endParaRPr lang="fi-FI" sz="3200" dirty="0"/>
          </a:p>
        </p:txBody>
      </p:sp>
      <p:sp>
        <p:nvSpPr>
          <p:cNvPr id="3" name="Sisällön paikkamerkki 2"/>
          <p:cNvSpPr>
            <a:spLocks noGrp="1"/>
          </p:cNvSpPr>
          <p:nvPr>
            <p:ph idx="1"/>
          </p:nvPr>
        </p:nvSpPr>
        <p:spPr>
          <a:xfrm>
            <a:off x="457200" y="1844824"/>
            <a:ext cx="8229600" cy="5013176"/>
          </a:xfrm>
        </p:spPr>
        <p:txBody>
          <a:bodyPr>
            <a:normAutofit fontScale="85000" lnSpcReduction="10000"/>
          </a:bodyPr>
          <a:lstStyle/>
          <a:p>
            <a:r>
              <a:rPr lang="fi-FI" dirty="0" smtClean="0"/>
              <a:t>Hankkeessa yhteiskehittämisen eri tapoja kokeillaan asiakastyön arjessa samalla, kun toteutetaan muita kehittämistoimenpiteitä.</a:t>
            </a:r>
          </a:p>
          <a:p>
            <a:r>
              <a:rPr lang="fi-FI" dirty="0" smtClean="0"/>
              <a:t>Hankkeessa ennakoidaan muutosvaateita pop </a:t>
            </a:r>
            <a:r>
              <a:rPr lang="fi-FI" dirty="0" err="1" smtClean="0"/>
              <a:t>up</a:t>
            </a:r>
            <a:r>
              <a:rPr lang="fi-FI" dirty="0" smtClean="0"/>
              <a:t> -tyyppisiä areenoilla, joissa asiakkaat voivat arvioida nykytilaa ja tuottaa sekä välittää tietoa kehittämistarpeista.</a:t>
            </a:r>
          </a:p>
          <a:p>
            <a:r>
              <a:rPr lang="fi-FI" dirty="0" smtClean="0"/>
              <a:t>Hankkeessa </a:t>
            </a:r>
            <a:r>
              <a:rPr lang="fi-FI" dirty="0" err="1" smtClean="0"/>
              <a:t>pilotoidaan</a:t>
            </a:r>
            <a:r>
              <a:rPr lang="fi-FI" dirty="0" smtClean="0"/>
              <a:t> ensisijaisesti seuraavia yhteiskehittämisen malleja: asiakasneuvonpitoa, sosiaalityön </a:t>
            </a:r>
            <a:r>
              <a:rPr lang="fi-FI" dirty="0" err="1" smtClean="0"/>
              <a:t>yhteiskehittäjyyttä</a:t>
            </a:r>
            <a:r>
              <a:rPr lang="fi-FI" dirty="0" smtClean="0"/>
              <a:t>, vertaisryhmä- ja kokemusohjaajatoimintaa, kehittämiskumppanuutta sekä pop </a:t>
            </a:r>
            <a:r>
              <a:rPr lang="fi-FI" dirty="0" err="1" smtClean="0"/>
              <a:t>up</a:t>
            </a:r>
            <a:r>
              <a:rPr lang="fi-FI" dirty="0" smtClean="0"/>
              <a:t> -raateja ja - kokoontumisia.</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404664"/>
            <a:ext cx="8229600" cy="1359024"/>
          </a:xfrm>
        </p:spPr>
        <p:txBody>
          <a:bodyPr>
            <a:noAutofit/>
          </a:bodyPr>
          <a:lstStyle/>
          <a:p>
            <a:r>
              <a:rPr lang="fi-FI" sz="3200" dirty="0" smtClean="0"/>
              <a:t>Toimenpide 3: Kehitetään hyviä käytäntöjä monitoimijaiseen palvelutarpeen arviointiin </a:t>
            </a:r>
            <a:endParaRPr lang="fi-FI" sz="3200" dirty="0"/>
          </a:p>
        </p:txBody>
      </p:sp>
      <p:sp>
        <p:nvSpPr>
          <p:cNvPr id="3" name="Sisällön paikkamerkki 2"/>
          <p:cNvSpPr>
            <a:spLocks noGrp="1"/>
          </p:cNvSpPr>
          <p:nvPr>
            <p:ph idx="1"/>
          </p:nvPr>
        </p:nvSpPr>
        <p:spPr>
          <a:xfrm>
            <a:off x="457200" y="1772816"/>
            <a:ext cx="8229600" cy="5085184"/>
          </a:xfrm>
        </p:spPr>
        <p:txBody>
          <a:bodyPr>
            <a:normAutofit fontScale="92500" lnSpcReduction="10000"/>
          </a:bodyPr>
          <a:lstStyle/>
          <a:p>
            <a:r>
              <a:rPr lang="fi-FI" dirty="0" smtClean="0"/>
              <a:t>Hankkeessa edistetään sellaisia sosiaalityön arviointimenetelmiä, joiden avulla tunnistetaan nykyistä paremmin kaikkein heikoimmassa asemassa olevien henkilöiden sosiaalisen tuen tarpeet. Lisäksi kokeillaan ja mallinnetaan hyviä käytäntöjä monitoimijaiseen palvelutarpeen arviointiin.</a:t>
            </a:r>
          </a:p>
          <a:p>
            <a:r>
              <a:rPr lang="fi-FI" dirty="0" smtClean="0"/>
              <a:t>Hankkeessa kehitetään nykyisen omatyöntekijätoiminnan lähtökohdista malli, jolla erityisen tuen tarpeisiin voidaan vastata asiakasryhmästä riippumatta.</a:t>
            </a:r>
            <a:endParaRPr lang="fi-F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977</Words>
  <Application>Microsoft Office PowerPoint</Application>
  <PresentationFormat>Näytössä katseltava diaesitys (4:3)</PresentationFormat>
  <Paragraphs>101</Paragraphs>
  <Slides>18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18</vt:i4>
      </vt:variant>
    </vt:vector>
  </HeadingPairs>
  <TitlesOfParts>
    <vt:vector size="22" baseType="lpstr">
      <vt:lpstr>Arial</vt:lpstr>
      <vt:lpstr>Calibri</vt:lpstr>
      <vt:lpstr>Wingdings</vt:lpstr>
      <vt:lpstr>Office-teema</vt:lpstr>
      <vt:lpstr>Pro SOS –uudenlaista sosiaalityötä yhdessä rakentamassa</vt:lpstr>
      <vt:lpstr>Hankkeen perustiedot</vt:lpstr>
      <vt:lpstr>Kohderyhmä</vt:lpstr>
      <vt:lpstr>Tavoitteet</vt:lpstr>
      <vt:lpstr>Hankkeen osatavoitteet:</vt:lpstr>
      <vt:lpstr>Toimenpiteet</vt:lpstr>
      <vt:lpstr>Toimenpide 1: Kehitetään toimivat yhteistyörakenteet Kelan ja sosiaalihuollon välille</vt:lpstr>
      <vt:lpstr>Toimenpide 2: Vakiinnutetaan käyttöön sosiaalialan asiakkaiden ja työntekijöiden yhteiskehittämisen malleja</vt:lpstr>
      <vt:lpstr>Toimenpide 3: Kehitetään hyviä käytäntöjä monitoimijaiseen palvelutarpeen arviointiin </vt:lpstr>
      <vt:lpstr>Toimenpide 4: Monipuolistetaan aikuissosiaalityön palveluvalikkoa </vt:lpstr>
      <vt:lpstr>Tulokset</vt:lpstr>
      <vt:lpstr>Tulokset</vt:lpstr>
      <vt:lpstr>Budjetti</vt:lpstr>
      <vt:lpstr>Hankkeen kustannukset ja rahoitus</vt:lpstr>
      <vt:lpstr>Hankkeen kustannukset ja rahoitus</vt:lpstr>
      <vt:lpstr>Arviointi</vt:lpstr>
      <vt:lpstr>Juurruttaminen</vt:lpstr>
      <vt:lpstr>Hankehakemuksen tilanne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SOS –uudenlaista sosiaalityötä yhdessä rakentamassa</dc:title>
  <dc:creator>Vesa</dc:creator>
  <cp:lastModifiedBy>Rautajoki, Arto</cp:lastModifiedBy>
  <cp:revision>48</cp:revision>
  <dcterms:created xsi:type="dcterms:W3CDTF">2016-05-18T12:30:01Z</dcterms:created>
  <dcterms:modified xsi:type="dcterms:W3CDTF">2016-06-08T08:44:16Z</dcterms:modified>
</cp:coreProperties>
</file>