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1" r:id="rId4"/>
    <p:sldId id="259" r:id="rId5"/>
    <p:sldId id="264" r:id="rId6"/>
    <p:sldId id="260" r:id="rId7"/>
    <p:sldId id="265" r:id="rId8"/>
    <p:sldId id="262" r:id="rId9"/>
    <p:sldId id="263" r:id="rId10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13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26415E0-900F-47EA-91DB-AD0A9577A816}" type="doc">
      <dgm:prSet loTypeId="urn:microsoft.com/office/officeart/2005/8/layout/cycle4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A0708A20-0FC3-47CC-AF8B-0E20AE468A99}">
      <dgm:prSet phldrT="[Teksti]"/>
      <dgm:spPr/>
      <dgm:t>
        <a:bodyPr/>
        <a:lstStyle/>
        <a:p>
          <a:r>
            <a:rPr lang="fi-FI" dirty="0" smtClean="0"/>
            <a:t>Palvelurakenne, palvelujen käyttö, kustannukset</a:t>
          </a:r>
          <a:endParaRPr lang="fi-FI" dirty="0"/>
        </a:p>
      </dgm:t>
    </dgm:pt>
    <dgm:pt modelId="{057600BC-1C6A-4777-A51F-E22672E99216}" type="parTrans" cxnId="{43EF2EB8-6F87-4BC0-A516-72832DC76053}">
      <dgm:prSet/>
      <dgm:spPr/>
      <dgm:t>
        <a:bodyPr/>
        <a:lstStyle/>
        <a:p>
          <a:endParaRPr lang="fi-FI"/>
        </a:p>
      </dgm:t>
    </dgm:pt>
    <dgm:pt modelId="{2771D107-5A12-48AD-96DC-CDA59966A327}" type="sibTrans" cxnId="{43EF2EB8-6F87-4BC0-A516-72832DC76053}">
      <dgm:prSet/>
      <dgm:spPr/>
      <dgm:t>
        <a:bodyPr/>
        <a:lstStyle/>
        <a:p>
          <a:endParaRPr lang="fi-FI"/>
        </a:p>
      </dgm:t>
    </dgm:pt>
    <dgm:pt modelId="{D43A64AC-B10D-4017-A6CB-D1F44406DAFD}">
      <dgm:prSet phldrT="[Teksti]" custT="1"/>
      <dgm:spPr/>
      <dgm:t>
        <a:bodyPr/>
        <a:lstStyle/>
        <a:p>
          <a:r>
            <a:rPr lang="fi-FI" sz="1000" dirty="0" smtClean="0">
              <a:solidFill>
                <a:schemeClr val="bg1">
                  <a:lumMod val="50000"/>
                </a:schemeClr>
              </a:solidFill>
            </a:rPr>
            <a:t>Tilastojen kertomaa 2007 </a:t>
          </a:r>
          <a:r>
            <a:rPr lang="fi-FI" sz="800" dirty="0" smtClean="0">
              <a:solidFill>
                <a:schemeClr val="bg1">
                  <a:lumMod val="50000"/>
                </a:schemeClr>
              </a:solidFill>
            </a:rPr>
            <a:t>(laaja tilastollinen katsaus koko toiminta-alueesta)</a:t>
          </a:r>
          <a:endParaRPr lang="fi-FI" sz="800" dirty="0">
            <a:solidFill>
              <a:schemeClr val="bg1">
                <a:lumMod val="50000"/>
              </a:schemeClr>
            </a:solidFill>
          </a:endParaRPr>
        </a:p>
      </dgm:t>
    </dgm:pt>
    <dgm:pt modelId="{4BC5DB57-4BB6-43C1-8096-518F83C0DECC}" type="parTrans" cxnId="{F28B7F3F-9BBC-4FEC-BCA4-F62F1FE42A16}">
      <dgm:prSet/>
      <dgm:spPr/>
      <dgm:t>
        <a:bodyPr/>
        <a:lstStyle/>
        <a:p>
          <a:endParaRPr lang="fi-FI"/>
        </a:p>
      </dgm:t>
    </dgm:pt>
    <dgm:pt modelId="{0C9D99D9-5B52-465E-A54C-29900D054816}" type="sibTrans" cxnId="{F28B7F3F-9BBC-4FEC-BCA4-F62F1FE42A16}">
      <dgm:prSet/>
      <dgm:spPr/>
      <dgm:t>
        <a:bodyPr/>
        <a:lstStyle/>
        <a:p>
          <a:endParaRPr lang="fi-FI"/>
        </a:p>
      </dgm:t>
    </dgm:pt>
    <dgm:pt modelId="{B2B1C7DE-B69D-476C-8394-69A42D3050B0}">
      <dgm:prSet phldrT="[Teksti]"/>
      <dgm:spPr/>
      <dgm:t>
        <a:bodyPr/>
        <a:lstStyle/>
        <a:p>
          <a:r>
            <a:rPr lang="fi-FI" dirty="0" smtClean="0"/>
            <a:t>Kuntalaistieto</a:t>
          </a:r>
          <a:endParaRPr lang="fi-FI" dirty="0"/>
        </a:p>
      </dgm:t>
    </dgm:pt>
    <dgm:pt modelId="{89DDFA82-5D5B-4CB9-84FF-D59AF71C2193}" type="parTrans" cxnId="{8B4F5B0E-CDF2-4656-AB6C-BDF7637523CF}">
      <dgm:prSet/>
      <dgm:spPr/>
      <dgm:t>
        <a:bodyPr/>
        <a:lstStyle/>
        <a:p>
          <a:endParaRPr lang="fi-FI"/>
        </a:p>
      </dgm:t>
    </dgm:pt>
    <dgm:pt modelId="{E529A2B8-BDF5-4AAF-8E0E-2E4C564DDE88}" type="sibTrans" cxnId="{8B4F5B0E-CDF2-4656-AB6C-BDF7637523CF}">
      <dgm:prSet/>
      <dgm:spPr/>
      <dgm:t>
        <a:bodyPr/>
        <a:lstStyle/>
        <a:p>
          <a:endParaRPr lang="fi-FI"/>
        </a:p>
      </dgm:t>
    </dgm:pt>
    <dgm:pt modelId="{C474E953-53B5-4706-B2E6-9286C9BB88D1}">
      <dgm:prSet phldrT="[Teksti]" custT="1"/>
      <dgm:spPr/>
      <dgm:t>
        <a:bodyPr/>
        <a:lstStyle/>
        <a:p>
          <a:pPr algn="l"/>
          <a:endParaRPr lang="fi-FI" sz="1000" dirty="0"/>
        </a:p>
      </dgm:t>
    </dgm:pt>
    <dgm:pt modelId="{013DC03F-632D-4730-AD4B-0014B1DE601B}" type="parTrans" cxnId="{0B54CD58-E7CA-465E-84A5-6C7DA21461D7}">
      <dgm:prSet/>
      <dgm:spPr/>
      <dgm:t>
        <a:bodyPr/>
        <a:lstStyle/>
        <a:p>
          <a:endParaRPr lang="fi-FI"/>
        </a:p>
      </dgm:t>
    </dgm:pt>
    <dgm:pt modelId="{E3231CE9-E831-42EC-826B-C85ED0404A32}" type="sibTrans" cxnId="{0B54CD58-E7CA-465E-84A5-6C7DA21461D7}">
      <dgm:prSet/>
      <dgm:spPr/>
      <dgm:t>
        <a:bodyPr/>
        <a:lstStyle/>
        <a:p>
          <a:endParaRPr lang="fi-FI"/>
        </a:p>
      </dgm:t>
    </dgm:pt>
    <dgm:pt modelId="{6AD8A24F-CCE3-48DF-A445-81F9378FD67D}">
      <dgm:prSet phldrT="[Teksti]"/>
      <dgm:spPr/>
      <dgm:t>
        <a:bodyPr/>
        <a:lstStyle/>
        <a:p>
          <a:r>
            <a:rPr lang="fi-FI" dirty="0" smtClean="0"/>
            <a:t>Kehittämistyön toteutumisen arviointi</a:t>
          </a:r>
          <a:endParaRPr lang="fi-FI" dirty="0"/>
        </a:p>
      </dgm:t>
    </dgm:pt>
    <dgm:pt modelId="{BD532B5F-24D5-4BBE-9E6D-B906F439E439}" type="parTrans" cxnId="{A2A9BACD-05CE-4232-B755-70F7A9954CA6}">
      <dgm:prSet/>
      <dgm:spPr/>
      <dgm:t>
        <a:bodyPr/>
        <a:lstStyle/>
        <a:p>
          <a:endParaRPr lang="fi-FI"/>
        </a:p>
      </dgm:t>
    </dgm:pt>
    <dgm:pt modelId="{10A1C832-3884-4723-AAD6-EC7B4D0F926F}" type="sibTrans" cxnId="{A2A9BACD-05CE-4232-B755-70F7A9954CA6}">
      <dgm:prSet/>
      <dgm:spPr/>
      <dgm:t>
        <a:bodyPr/>
        <a:lstStyle/>
        <a:p>
          <a:endParaRPr lang="fi-FI"/>
        </a:p>
      </dgm:t>
    </dgm:pt>
    <dgm:pt modelId="{E7615CC6-96D4-4DC8-81B2-020D38AF7095}">
      <dgm:prSet phldrT="[Teksti]" custT="1"/>
      <dgm:spPr/>
      <dgm:t>
        <a:bodyPr/>
        <a:lstStyle/>
        <a:p>
          <a:r>
            <a:rPr lang="fi-FI" sz="1000" dirty="0" smtClean="0">
              <a:solidFill>
                <a:schemeClr val="bg1">
                  <a:lumMod val="50000"/>
                </a:schemeClr>
              </a:solidFill>
            </a:rPr>
            <a:t>Kustannukset</a:t>
          </a:r>
          <a:endParaRPr lang="fi-FI" sz="1000" dirty="0">
            <a:solidFill>
              <a:schemeClr val="bg1">
                <a:lumMod val="50000"/>
              </a:schemeClr>
            </a:solidFill>
          </a:endParaRPr>
        </a:p>
      </dgm:t>
    </dgm:pt>
    <dgm:pt modelId="{9EC53A71-15AF-4844-BAA2-8BBAFF52A3C2}" type="parTrans" cxnId="{091C29C9-7F78-49D6-813F-B0E052BA5FE6}">
      <dgm:prSet/>
      <dgm:spPr/>
      <dgm:t>
        <a:bodyPr/>
        <a:lstStyle/>
        <a:p>
          <a:endParaRPr lang="fi-FI"/>
        </a:p>
      </dgm:t>
    </dgm:pt>
    <dgm:pt modelId="{16950F50-98CE-47F3-A32E-FDD8B10D4342}" type="sibTrans" cxnId="{091C29C9-7F78-49D6-813F-B0E052BA5FE6}">
      <dgm:prSet/>
      <dgm:spPr/>
      <dgm:t>
        <a:bodyPr/>
        <a:lstStyle/>
        <a:p>
          <a:endParaRPr lang="fi-FI"/>
        </a:p>
      </dgm:t>
    </dgm:pt>
    <dgm:pt modelId="{203A33DF-53D7-45D4-9B8D-68CC3C4EF97C}">
      <dgm:prSet phldrT="[Teksti]"/>
      <dgm:spPr/>
      <dgm:t>
        <a:bodyPr/>
        <a:lstStyle/>
        <a:p>
          <a:r>
            <a:rPr lang="fi-FI" dirty="0" smtClean="0"/>
            <a:t>Sosiaalityön /-alan työn toteutuminen </a:t>
          </a:r>
          <a:endParaRPr lang="fi-FI" dirty="0"/>
        </a:p>
      </dgm:t>
    </dgm:pt>
    <dgm:pt modelId="{72EEEBCD-8D8B-4D39-BBEA-912B43AF40C7}" type="parTrans" cxnId="{AA81431C-F43E-4652-BC2F-F57721698DF5}">
      <dgm:prSet/>
      <dgm:spPr/>
      <dgm:t>
        <a:bodyPr/>
        <a:lstStyle/>
        <a:p>
          <a:endParaRPr lang="fi-FI"/>
        </a:p>
      </dgm:t>
    </dgm:pt>
    <dgm:pt modelId="{F58DA297-EAB0-453F-BA20-8C2297E70838}" type="sibTrans" cxnId="{AA81431C-F43E-4652-BC2F-F57721698DF5}">
      <dgm:prSet/>
      <dgm:spPr/>
      <dgm:t>
        <a:bodyPr/>
        <a:lstStyle/>
        <a:p>
          <a:endParaRPr lang="fi-FI"/>
        </a:p>
      </dgm:t>
    </dgm:pt>
    <dgm:pt modelId="{4504F69B-CD15-42D1-85B3-89339B36BEF7}">
      <dgm:prSet custT="1"/>
      <dgm:spPr/>
      <dgm:t>
        <a:bodyPr/>
        <a:lstStyle/>
        <a:p>
          <a:r>
            <a:rPr lang="fi-FI" sz="1000" dirty="0" smtClean="0">
              <a:solidFill>
                <a:schemeClr val="bg1">
                  <a:lumMod val="50000"/>
                </a:schemeClr>
              </a:solidFill>
            </a:rPr>
            <a:t>Lastensuojelun tila 2009, 2010, 2011, 2012, 2013, 2014</a:t>
          </a:r>
        </a:p>
      </dgm:t>
    </dgm:pt>
    <dgm:pt modelId="{7D9DD3D9-6EB8-4729-AB8C-04B1356F8C63}" type="parTrans" cxnId="{B4939714-AECD-40DD-B0A7-F44B773D3613}">
      <dgm:prSet/>
      <dgm:spPr/>
      <dgm:t>
        <a:bodyPr/>
        <a:lstStyle/>
        <a:p>
          <a:endParaRPr lang="fi-FI"/>
        </a:p>
      </dgm:t>
    </dgm:pt>
    <dgm:pt modelId="{61AB657D-9BCD-427A-A123-D89628B77A67}" type="sibTrans" cxnId="{B4939714-AECD-40DD-B0A7-F44B773D3613}">
      <dgm:prSet/>
      <dgm:spPr/>
      <dgm:t>
        <a:bodyPr/>
        <a:lstStyle/>
        <a:p>
          <a:endParaRPr lang="fi-FI"/>
        </a:p>
      </dgm:t>
    </dgm:pt>
    <dgm:pt modelId="{3D521741-F56D-4A23-B367-517A5B0C2820}">
      <dgm:prSet custT="1"/>
      <dgm:spPr/>
      <dgm:t>
        <a:bodyPr/>
        <a:lstStyle/>
        <a:p>
          <a:r>
            <a:rPr lang="fi-FI" sz="1000" dirty="0" smtClean="0">
              <a:solidFill>
                <a:schemeClr val="bg1">
                  <a:lumMod val="50000"/>
                </a:schemeClr>
              </a:solidFill>
            </a:rPr>
            <a:t>Ikäihmisten palvelujen tila 2010, 2011, 2012, 2013, 2014</a:t>
          </a:r>
        </a:p>
      </dgm:t>
    </dgm:pt>
    <dgm:pt modelId="{ACCF47E2-FD1F-4F39-BB3D-C83FAECAB6FF}" type="parTrans" cxnId="{898EE4E1-DDED-49CD-95E0-107B8A786D3D}">
      <dgm:prSet/>
      <dgm:spPr/>
      <dgm:t>
        <a:bodyPr/>
        <a:lstStyle/>
        <a:p>
          <a:endParaRPr lang="fi-FI"/>
        </a:p>
      </dgm:t>
    </dgm:pt>
    <dgm:pt modelId="{75F18839-2EF3-4628-8F0F-7472D4B84E27}" type="sibTrans" cxnId="{898EE4E1-DDED-49CD-95E0-107B8A786D3D}">
      <dgm:prSet/>
      <dgm:spPr/>
      <dgm:t>
        <a:bodyPr/>
        <a:lstStyle/>
        <a:p>
          <a:endParaRPr lang="fi-FI"/>
        </a:p>
      </dgm:t>
    </dgm:pt>
    <dgm:pt modelId="{5805020A-C457-4069-9154-9507C987E196}">
      <dgm:prSet custT="1"/>
      <dgm:spPr/>
      <dgm:t>
        <a:bodyPr/>
        <a:lstStyle/>
        <a:p>
          <a:r>
            <a:rPr lang="fi-FI" sz="1000" dirty="0" smtClean="0">
              <a:solidFill>
                <a:schemeClr val="bg1">
                  <a:lumMod val="50000"/>
                </a:schemeClr>
              </a:solidFill>
            </a:rPr>
            <a:t>Toimeentulotuki 2011, 2012, 2013, 2014</a:t>
          </a:r>
        </a:p>
      </dgm:t>
    </dgm:pt>
    <dgm:pt modelId="{A81D56BA-99BC-4C2B-9616-09D91EF2BADB}" type="parTrans" cxnId="{D89F7E5D-87F0-4872-A8C1-1D62A48A0861}">
      <dgm:prSet/>
      <dgm:spPr/>
      <dgm:t>
        <a:bodyPr/>
        <a:lstStyle/>
        <a:p>
          <a:endParaRPr lang="fi-FI"/>
        </a:p>
      </dgm:t>
    </dgm:pt>
    <dgm:pt modelId="{DD95AFF9-B7DF-4EC0-9546-7B26F905F1C2}" type="sibTrans" cxnId="{D89F7E5D-87F0-4872-A8C1-1D62A48A0861}">
      <dgm:prSet/>
      <dgm:spPr/>
      <dgm:t>
        <a:bodyPr/>
        <a:lstStyle/>
        <a:p>
          <a:endParaRPr lang="fi-FI"/>
        </a:p>
      </dgm:t>
    </dgm:pt>
    <dgm:pt modelId="{0C0B5091-12AE-4C51-A734-9C0F43E33A44}">
      <dgm:prSet phldrT="[Teksti]" custT="1"/>
      <dgm:spPr/>
      <dgm:t>
        <a:bodyPr/>
        <a:lstStyle/>
        <a:p>
          <a:r>
            <a:rPr lang="fi-FI" sz="1000" dirty="0" smtClean="0">
              <a:solidFill>
                <a:schemeClr val="bg1">
                  <a:lumMod val="50000"/>
                </a:schemeClr>
              </a:solidFill>
            </a:rPr>
            <a:t>Prosessit</a:t>
          </a:r>
          <a:endParaRPr lang="fi-FI" sz="1000" dirty="0">
            <a:solidFill>
              <a:schemeClr val="bg1">
                <a:lumMod val="50000"/>
              </a:schemeClr>
            </a:solidFill>
          </a:endParaRPr>
        </a:p>
      </dgm:t>
    </dgm:pt>
    <dgm:pt modelId="{C6E2DF74-3B46-46D7-A25F-E0DCD032A644}" type="parTrans" cxnId="{2F1C663A-C539-403F-9FAB-C65C90C0C772}">
      <dgm:prSet/>
      <dgm:spPr/>
      <dgm:t>
        <a:bodyPr/>
        <a:lstStyle/>
        <a:p>
          <a:endParaRPr lang="fi-FI"/>
        </a:p>
      </dgm:t>
    </dgm:pt>
    <dgm:pt modelId="{B13FA72E-2B32-42EB-953C-57823A8E38DA}" type="sibTrans" cxnId="{2F1C663A-C539-403F-9FAB-C65C90C0C772}">
      <dgm:prSet/>
      <dgm:spPr/>
      <dgm:t>
        <a:bodyPr/>
        <a:lstStyle/>
        <a:p>
          <a:endParaRPr lang="fi-FI"/>
        </a:p>
      </dgm:t>
    </dgm:pt>
    <dgm:pt modelId="{8868611A-5167-4DF6-8B8A-A73F84EB4303}">
      <dgm:prSet custT="1"/>
      <dgm:spPr/>
      <dgm:t>
        <a:bodyPr/>
        <a:lstStyle/>
        <a:p>
          <a:r>
            <a:rPr lang="fi-FI" sz="1000" dirty="0" smtClean="0">
              <a:solidFill>
                <a:schemeClr val="bg1">
                  <a:lumMod val="50000"/>
                </a:schemeClr>
              </a:solidFill>
            </a:rPr>
            <a:t>Vammaispalvelut ja kehitysvammahuolto 2013, 2014</a:t>
          </a:r>
        </a:p>
      </dgm:t>
    </dgm:pt>
    <dgm:pt modelId="{257DE1B5-F512-4DA2-B2D8-CD69C0B443F9}" type="parTrans" cxnId="{884D2E1B-843E-416A-ABA3-A4EB534FE17A}">
      <dgm:prSet/>
      <dgm:spPr/>
      <dgm:t>
        <a:bodyPr/>
        <a:lstStyle/>
        <a:p>
          <a:endParaRPr lang="fi-FI"/>
        </a:p>
      </dgm:t>
    </dgm:pt>
    <dgm:pt modelId="{DFDC4416-6B58-49F7-BE22-73301FDE1678}" type="sibTrans" cxnId="{884D2E1B-843E-416A-ABA3-A4EB534FE17A}">
      <dgm:prSet/>
      <dgm:spPr/>
      <dgm:t>
        <a:bodyPr/>
        <a:lstStyle/>
        <a:p>
          <a:endParaRPr lang="fi-FI"/>
        </a:p>
      </dgm:t>
    </dgm:pt>
    <dgm:pt modelId="{62185A89-FE3B-4D32-87F7-4318BBC04615}">
      <dgm:prSet custT="1"/>
      <dgm:spPr/>
      <dgm:t>
        <a:bodyPr/>
        <a:lstStyle/>
        <a:p>
          <a:r>
            <a:rPr lang="fi-FI" sz="1000" dirty="0" smtClean="0">
              <a:solidFill>
                <a:schemeClr val="bg1">
                  <a:lumMod val="50000"/>
                </a:schemeClr>
              </a:solidFill>
            </a:rPr>
            <a:t>Työllisyyspalvelujen tila 2013</a:t>
          </a:r>
        </a:p>
      </dgm:t>
    </dgm:pt>
    <dgm:pt modelId="{802DF640-BE83-44A7-9B8F-9A83BD4D8D35}" type="parTrans" cxnId="{1F208E77-8D17-42C9-B101-1DBFB0B91AE3}">
      <dgm:prSet/>
      <dgm:spPr/>
      <dgm:t>
        <a:bodyPr/>
        <a:lstStyle/>
        <a:p>
          <a:endParaRPr lang="fi-FI"/>
        </a:p>
      </dgm:t>
    </dgm:pt>
    <dgm:pt modelId="{467BC335-99CD-418E-8C14-12C717B08E34}" type="sibTrans" cxnId="{1F208E77-8D17-42C9-B101-1DBFB0B91AE3}">
      <dgm:prSet/>
      <dgm:spPr/>
      <dgm:t>
        <a:bodyPr/>
        <a:lstStyle/>
        <a:p>
          <a:endParaRPr lang="fi-FI"/>
        </a:p>
      </dgm:t>
    </dgm:pt>
    <dgm:pt modelId="{6E634B0D-CC56-491A-8948-EA2DF5D1CA69}">
      <dgm:prSet custT="1"/>
      <dgm:spPr/>
      <dgm:t>
        <a:bodyPr/>
        <a:lstStyle/>
        <a:p>
          <a:endParaRPr lang="fi-FI" sz="1000" dirty="0"/>
        </a:p>
      </dgm:t>
    </dgm:pt>
    <dgm:pt modelId="{736B5543-B949-4E70-ABA4-8DE1C447AEE8}" type="parTrans" cxnId="{D5657039-5B6D-4191-A065-9F105F5836E2}">
      <dgm:prSet/>
      <dgm:spPr/>
      <dgm:t>
        <a:bodyPr/>
        <a:lstStyle/>
        <a:p>
          <a:endParaRPr lang="fi-FI"/>
        </a:p>
      </dgm:t>
    </dgm:pt>
    <dgm:pt modelId="{ECC2C876-4F24-4851-9B8E-B8112DE3C860}" type="sibTrans" cxnId="{D5657039-5B6D-4191-A065-9F105F5836E2}">
      <dgm:prSet/>
      <dgm:spPr/>
      <dgm:t>
        <a:bodyPr/>
        <a:lstStyle/>
        <a:p>
          <a:endParaRPr lang="fi-FI"/>
        </a:p>
      </dgm:t>
    </dgm:pt>
    <dgm:pt modelId="{E770E48E-D2A4-4502-BBD4-D18E1EA5EC3C}">
      <dgm:prSet phldrT="[Teksti]" custT="1"/>
      <dgm:spPr/>
      <dgm:t>
        <a:bodyPr/>
        <a:lstStyle/>
        <a:p>
          <a:r>
            <a:rPr lang="fi-FI" sz="1000" dirty="0" smtClean="0">
              <a:solidFill>
                <a:schemeClr val="bg1">
                  <a:lumMod val="50000"/>
                </a:schemeClr>
              </a:solidFill>
            </a:rPr>
            <a:t>laatu</a:t>
          </a:r>
          <a:endParaRPr lang="fi-FI" sz="1000" dirty="0">
            <a:solidFill>
              <a:schemeClr val="bg1">
                <a:lumMod val="50000"/>
              </a:schemeClr>
            </a:solidFill>
          </a:endParaRPr>
        </a:p>
      </dgm:t>
    </dgm:pt>
    <dgm:pt modelId="{F5A06A54-959E-40FE-BB7B-C5187736D289}" type="parTrans" cxnId="{DD5BBC4F-CE1F-47D7-9FC6-B9A904292650}">
      <dgm:prSet/>
      <dgm:spPr/>
      <dgm:t>
        <a:bodyPr/>
        <a:lstStyle/>
        <a:p>
          <a:endParaRPr lang="fi-FI"/>
        </a:p>
      </dgm:t>
    </dgm:pt>
    <dgm:pt modelId="{729539E1-22E9-408D-A4A3-BD8D12D76FA9}" type="sibTrans" cxnId="{DD5BBC4F-CE1F-47D7-9FC6-B9A904292650}">
      <dgm:prSet/>
      <dgm:spPr/>
      <dgm:t>
        <a:bodyPr/>
        <a:lstStyle/>
        <a:p>
          <a:endParaRPr lang="fi-FI"/>
        </a:p>
      </dgm:t>
    </dgm:pt>
    <dgm:pt modelId="{FCB02267-4FBF-4E09-ACCB-5B4EB1E5C94B}" type="pres">
      <dgm:prSet presAssocID="{226415E0-900F-47EA-91DB-AD0A9577A816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fi-FI"/>
        </a:p>
      </dgm:t>
    </dgm:pt>
    <dgm:pt modelId="{ED77D800-E4AB-4128-9981-A8F7007C29B8}" type="pres">
      <dgm:prSet presAssocID="{226415E0-900F-47EA-91DB-AD0A9577A816}" presName="children" presStyleCnt="0"/>
      <dgm:spPr/>
    </dgm:pt>
    <dgm:pt modelId="{B1C197BC-636E-4DAC-9E68-894FB8EC3114}" type="pres">
      <dgm:prSet presAssocID="{226415E0-900F-47EA-91DB-AD0A9577A816}" presName="child1group" presStyleCnt="0"/>
      <dgm:spPr/>
    </dgm:pt>
    <dgm:pt modelId="{6ABFAF34-CF7F-4E8C-BC4E-5BB27DED4010}" type="pres">
      <dgm:prSet presAssocID="{226415E0-900F-47EA-91DB-AD0A9577A816}" presName="child1" presStyleLbl="bgAcc1" presStyleIdx="0" presStyleCnt="4" custScaleX="123611" custScaleY="120349" custLinFactNeighborX="-31438" custLinFactNeighborY="-3006"/>
      <dgm:spPr/>
      <dgm:t>
        <a:bodyPr/>
        <a:lstStyle/>
        <a:p>
          <a:endParaRPr lang="fi-FI"/>
        </a:p>
      </dgm:t>
    </dgm:pt>
    <dgm:pt modelId="{6D2625DA-F0D6-40D9-BD3F-4E3CFF3B23F9}" type="pres">
      <dgm:prSet presAssocID="{226415E0-900F-47EA-91DB-AD0A9577A816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77933909-72A9-43DF-8958-FC7F69C7F253}" type="pres">
      <dgm:prSet presAssocID="{226415E0-900F-47EA-91DB-AD0A9577A816}" presName="child2group" presStyleCnt="0"/>
      <dgm:spPr/>
    </dgm:pt>
    <dgm:pt modelId="{05404DFC-FCA7-41D4-B5D2-DD485FAF40AB}" type="pres">
      <dgm:prSet presAssocID="{226415E0-900F-47EA-91DB-AD0A9577A816}" presName="child2" presStyleLbl="bgAcc1" presStyleIdx="1" presStyleCnt="4" custScaleX="180951" custLinFactNeighborX="24316" custLinFactNeighborY="4664"/>
      <dgm:spPr/>
      <dgm:t>
        <a:bodyPr/>
        <a:lstStyle/>
        <a:p>
          <a:endParaRPr lang="fi-FI"/>
        </a:p>
      </dgm:t>
    </dgm:pt>
    <dgm:pt modelId="{E6F03A94-87E1-46C0-A454-D9ECC9B249D2}" type="pres">
      <dgm:prSet presAssocID="{226415E0-900F-47EA-91DB-AD0A9577A816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1F86A5B3-33A5-4BC7-BE97-32AA7E9B8B27}" type="pres">
      <dgm:prSet presAssocID="{226415E0-900F-47EA-91DB-AD0A9577A816}" presName="child3group" presStyleCnt="0"/>
      <dgm:spPr/>
    </dgm:pt>
    <dgm:pt modelId="{84C63550-06E3-4A61-BE95-049A041F7A4A}" type="pres">
      <dgm:prSet presAssocID="{226415E0-900F-47EA-91DB-AD0A9577A816}" presName="child3" presStyleLbl="bgAcc1" presStyleIdx="2" presStyleCnt="4" custLinFactNeighborX="36033" custLinFactNeighborY="13507"/>
      <dgm:spPr/>
      <dgm:t>
        <a:bodyPr/>
        <a:lstStyle/>
        <a:p>
          <a:endParaRPr lang="fi-FI"/>
        </a:p>
      </dgm:t>
    </dgm:pt>
    <dgm:pt modelId="{B5E266C7-B65C-414E-909B-038DE375EACB}" type="pres">
      <dgm:prSet presAssocID="{226415E0-900F-47EA-91DB-AD0A9577A816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4B7AC252-812D-4377-945E-591545633BDF}" type="pres">
      <dgm:prSet presAssocID="{226415E0-900F-47EA-91DB-AD0A9577A816}" presName="child4group" presStyleCnt="0"/>
      <dgm:spPr/>
    </dgm:pt>
    <dgm:pt modelId="{B62142C7-439F-4D7A-8DB1-AA4B070195D4}" type="pres">
      <dgm:prSet presAssocID="{226415E0-900F-47EA-91DB-AD0A9577A816}" presName="child4" presStyleLbl="bgAcc1" presStyleIdx="3" presStyleCnt="4" custAng="10800000" custFlipVert="1" custScaleX="134995" custScaleY="127703" custLinFactNeighborX="-19386" custLinFactNeighborY="-25297"/>
      <dgm:spPr/>
      <dgm:t>
        <a:bodyPr/>
        <a:lstStyle/>
        <a:p>
          <a:endParaRPr lang="fi-FI"/>
        </a:p>
      </dgm:t>
    </dgm:pt>
    <dgm:pt modelId="{6F79E12D-81EE-4184-A0AB-C480A7798F3D}" type="pres">
      <dgm:prSet presAssocID="{226415E0-900F-47EA-91DB-AD0A9577A816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3D052C07-1A31-49B6-979A-1ABA2BC5F683}" type="pres">
      <dgm:prSet presAssocID="{226415E0-900F-47EA-91DB-AD0A9577A816}" presName="childPlaceholder" presStyleCnt="0"/>
      <dgm:spPr/>
    </dgm:pt>
    <dgm:pt modelId="{A1076B1E-DC20-4744-BB4D-333E997ED37C}" type="pres">
      <dgm:prSet presAssocID="{226415E0-900F-47EA-91DB-AD0A9577A816}" presName="circle" presStyleCnt="0"/>
      <dgm:spPr/>
    </dgm:pt>
    <dgm:pt modelId="{7ECEC32B-B8B2-41AF-893F-BB4566057517}" type="pres">
      <dgm:prSet presAssocID="{226415E0-900F-47EA-91DB-AD0A9577A816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46E5C731-6609-4742-B2A0-AF99C28BE515}" type="pres">
      <dgm:prSet presAssocID="{226415E0-900F-47EA-91DB-AD0A9577A816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FEFFFA18-9B49-4B83-8D51-96D97FD5CFB1}" type="pres">
      <dgm:prSet presAssocID="{226415E0-900F-47EA-91DB-AD0A9577A816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BF2EFEEF-6D54-41D6-AFF6-10177A258093}" type="pres">
      <dgm:prSet presAssocID="{226415E0-900F-47EA-91DB-AD0A9577A816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4BDC8776-E1E4-4A11-B662-DE71148940B3}" type="pres">
      <dgm:prSet presAssocID="{226415E0-900F-47EA-91DB-AD0A9577A816}" presName="quadrantPlaceholder" presStyleCnt="0"/>
      <dgm:spPr/>
    </dgm:pt>
    <dgm:pt modelId="{B6BC515B-E866-4C55-A4D0-258830DC4393}" type="pres">
      <dgm:prSet presAssocID="{226415E0-900F-47EA-91DB-AD0A9577A816}" presName="center1" presStyleLbl="fgShp" presStyleIdx="0" presStyleCnt="2"/>
      <dgm:spPr/>
    </dgm:pt>
    <dgm:pt modelId="{C08EA851-CD52-497A-9DF7-16398171A156}" type="pres">
      <dgm:prSet presAssocID="{226415E0-900F-47EA-91DB-AD0A9577A816}" presName="center2" presStyleLbl="fgShp" presStyleIdx="1" presStyleCnt="2"/>
      <dgm:spPr/>
    </dgm:pt>
  </dgm:ptLst>
  <dgm:cxnLst>
    <dgm:cxn modelId="{45E09A24-9E28-49EE-9F2B-8C9EB1EB63B5}" type="presOf" srcId="{6E634B0D-CC56-491A-8948-EA2DF5D1CA69}" destId="{6F79E12D-81EE-4184-A0AB-C480A7798F3D}" srcOrd="1" destOrd="0" presId="urn:microsoft.com/office/officeart/2005/8/layout/cycle4"/>
    <dgm:cxn modelId="{D1D91BDE-6E53-46F2-8C5C-794B0071A944}" type="presOf" srcId="{203A33DF-53D7-45D4-9B8D-68CC3C4EF97C}" destId="{BF2EFEEF-6D54-41D6-AFF6-10177A258093}" srcOrd="0" destOrd="0" presId="urn:microsoft.com/office/officeart/2005/8/layout/cycle4"/>
    <dgm:cxn modelId="{EF6B2D12-B34B-4858-870E-4C10019A91CA}" type="presOf" srcId="{B2B1C7DE-B69D-476C-8394-69A42D3050B0}" destId="{46E5C731-6609-4742-B2A0-AF99C28BE515}" srcOrd="0" destOrd="0" presId="urn:microsoft.com/office/officeart/2005/8/layout/cycle4"/>
    <dgm:cxn modelId="{1F208E77-8D17-42C9-B101-1DBFB0B91AE3}" srcId="{A0708A20-0FC3-47CC-AF8B-0E20AE468A99}" destId="{62185A89-FE3B-4D32-87F7-4318BBC04615}" srcOrd="5" destOrd="0" parTransId="{802DF640-BE83-44A7-9B8F-9A83BD4D8D35}" sibTransId="{467BC335-99CD-418E-8C14-12C717B08E34}"/>
    <dgm:cxn modelId="{AA81431C-F43E-4652-BC2F-F57721698DF5}" srcId="{226415E0-900F-47EA-91DB-AD0A9577A816}" destId="{203A33DF-53D7-45D4-9B8D-68CC3C4EF97C}" srcOrd="3" destOrd="0" parTransId="{72EEEBCD-8D8B-4D39-BBEA-912B43AF40C7}" sibTransId="{F58DA297-EAB0-453F-BA20-8C2297E70838}"/>
    <dgm:cxn modelId="{FCD07890-5F68-42C8-9232-C67C95C8656A}" type="presOf" srcId="{6E634B0D-CC56-491A-8948-EA2DF5D1CA69}" destId="{B62142C7-439F-4D7A-8DB1-AA4B070195D4}" srcOrd="0" destOrd="0" presId="urn:microsoft.com/office/officeart/2005/8/layout/cycle4"/>
    <dgm:cxn modelId="{D5657039-5B6D-4191-A065-9F105F5836E2}" srcId="{203A33DF-53D7-45D4-9B8D-68CC3C4EF97C}" destId="{6E634B0D-CC56-491A-8948-EA2DF5D1CA69}" srcOrd="0" destOrd="0" parTransId="{736B5543-B949-4E70-ABA4-8DE1C447AEE8}" sibTransId="{ECC2C876-4F24-4851-9B8E-B8112DE3C860}"/>
    <dgm:cxn modelId="{091C29C9-7F78-49D6-813F-B0E052BA5FE6}" srcId="{6AD8A24F-CCE3-48DF-A445-81F9378FD67D}" destId="{E7615CC6-96D4-4DC8-81B2-020D38AF7095}" srcOrd="0" destOrd="0" parTransId="{9EC53A71-15AF-4844-BAA2-8BBAFF52A3C2}" sibTransId="{16950F50-98CE-47F3-A32E-FDD8B10D4342}"/>
    <dgm:cxn modelId="{81FB7CA9-5C9C-448A-9CAC-28D3AFE36C2D}" type="presOf" srcId="{D43A64AC-B10D-4017-A6CB-D1F44406DAFD}" destId="{6D2625DA-F0D6-40D9-BD3F-4E3CFF3B23F9}" srcOrd="1" destOrd="0" presId="urn:microsoft.com/office/officeart/2005/8/layout/cycle4"/>
    <dgm:cxn modelId="{68C631E1-AEED-4E76-A1E9-D9CD2FE39F83}" type="presOf" srcId="{8868611A-5167-4DF6-8B8A-A73F84EB4303}" destId="{6ABFAF34-CF7F-4E8C-BC4E-5BB27DED4010}" srcOrd="0" destOrd="4" presId="urn:microsoft.com/office/officeart/2005/8/layout/cycle4"/>
    <dgm:cxn modelId="{39A951D3-5601-4035-9F2A-04BC743F605C}" type="presOf" srcId="{226415E0-900F-47EA-91DB-AD0A9577A816}" destId="{FCB02267-4FBF-4E09-ACCB-5B4EB1E5C94B}" srcOrd="0" destOrd="0" presId="urn:microsoft.com/office/officeart/2005/8/layout/cycle4"/>
    <dgm:cxn modelId="{B22FF1BB-81D8-41A0-85ED-94655F3E549E}" type="presOf" srcId="{E7615CC6-96D4-4DC8-81B2-020D38AF7095}" destId="{B5E266C7-B65C-414E-909B-038DE375EACB}" srcOrd="1" destOrd="0" presId="urn:microsoft.com/office/officeart/2005/8/layout/cycle4"/>
    <dgm:cxn modelId="{7A22B833-FCED-4057-BE7D-D037A45CCB5B}" type="presOf" srcId="{D43A64AC-B10D-4017-A6CB-D1F44406DAFD}" destId="{6ABFAF34-CF7F-4E8C-BC4E-5BB27DED4010}" srcOrd="0" destOrd="0" presId="urn:microsoft.com/office/officeart/2005/8/layout/cycle4"/>
    <dgm:cxn modelId="{C909DD42-10E6-49AF-8B20-3815BD0C4F99}" type="presOf" srcId="{5805020A-C457-4069-9154-9507C987E196}" destId="{6ABFAF34-CF7F-4E8C-BC4E-5BB27DED4010}" srcOrd="0" destOrd="3" presId="urn:microsoft.com/office/officeart/2005/8/layout/cycle4"/>
    <dgm:cxn modelId="{8B4F5B0E-CDF2-4656-AB6C-BDF7637523CF}" srcId="{226415E0-900F-47EA-91DB-AD0A9577A816}" destId="{B2B1C7DE-B69D-476C-8394-69A42D3050B0}" srcOrd="1" destOrd="0" parTransId="{89DDFA82-5D5B-4CB9-84FF-D59AF71C2193}" sibTransId="{E529A2B8-BDF5-4AAF-8E0E-2E4C564DDE88}"/>
    <dgm:cxn modelId="{D89F7E5D-87F0-4872-A8C1-1D62A48A0861}" srcId="{A0708A20-0FC3-47CC-AF8B-0E20AE468A99}" destId="{5805020A-C457-4069-9154-9507C987E196}" srcOrd="3" destOrd="0" parTransId="{A81D56BA-99BC-4C2B-9616-09D91EF2BADB}" sibTransId="{DD95AFF9-B7DF-4EC0-9546-7B26F905F1C2}"/>
    <dgm:cxn modelId="{69B48AAC-564C-4EBD-B68E-94CFFBF8E4A1}" type="presOf" srcId="{A0708A20-0FC3-47CC-AF8B-0E20AE468A99}" destId="{7ECEC32B-B8B2-41AF-893F-BB4566057517}" srcOrd="0" destOrd="0" presId="urn:microsoft.com/office/officeart/2005/8/layout/cycle4"/>
    <dgm:cxn modelId="{43EF2EB8-6F87-4BC0-A516-72832DC76053}" srcId="{226415E0-900F-47EA-91DB-AD0A9577A816}" destId="{A0708A20-0FC3-47CC-AF8B-0E20AE468A99}" srcOrd="0" destOrd="0" parTransId="{057600BC-1C6A-4777-A51F-E22672E99216}" sibTransId="{2771D107-5A12-48AD-96DC-CDA59966A327}"/>
    <dgm:cxn modelId="{BDAB8FA3-390A-4A10-921F-093CDE8073C0}" type="presOf" srcId="{C474E953-53B5-4706-B2E6-9286C9BB88D1}" destId="{05404DFC-FCA7-41D4-B5D2-DD485FAF40AB}" srcOrd="0" destOrd="0" presId="urn:microsoft.com/office/officeart/2005/8/layout/cycle4"/>
    <dgm:cxn modelId="{1F582607-A593-4D29-A718-292938101E6A}" type="presOf" srcId="{3D521741-F56D-4A23-B367-517A5B0C2820}" destId="{6ABFAF34-CF7F-4E8C-BC4E-5BB27DED4010}" srcOrd="0" destOrd="2" presId="urn:microsoft.com/office/officeart/2005/8/layout/cycle4"/>
    <dgm:cxn modelId="{79241641-D3BF-4BE5-AB5E-5FF3B3988162}" type="presOf" srcId="{62185A89-FE3B-4D32-87F7-4318BBC04615}" destId="{6D2625DA-F0D6-40D9-BD3F-4E3CFF3B23F9}" srcOrd="1" destOrd="5" presId="urn:microsoft.com/office/officeart/2005/8/layout/cycle4"/>
    <dgm:cxn modelId="{84A1E288-84C0-4D26-9C77-CCBD1D043712}" type="presOf" srcId="{4504F69B-CD15-42D1-85B3-89339B36BEF7}" destId="{6D2625DA-F0D6-40D9-BD3F-4E3CFF3B23F9}" srcOrd="1" destOrd="1" presId="urn:microsoft.com/office/officeart/2005/8/layout/cycle4"/>
    <dgm:cxn modelId="{F28B7F3F-9BBC-4FEC-BCA4-F62F1FE42A16}" srcId="{A0708A20-0FC3-47CC-AF8B-0E20AE468A99}" destId="{D43A64AC-B10D-4017-A6CB-D1F44406DAFD}" srcOrd="0" destOrd="0" parTransId="{4BC5DB57-4BB6-43C1-8096-518F83C0DECC}" sibTransId="{0C9D99D9-5B52-465E-A54C-29900D054816}"/>
    <dgm:cxn modelId="{2F1C663A-C539-403F-9FAB-C65C90C0C772}" srcId="{6AD8A24F-CCE3-48DF-A445-81F9378FD67D}" destId="{0C0B5091-12AE-4C51-A734-9C0F43E33A44}" srcOrd="1" destOrd="0" parTransId="{C6E2DF74-3B46-46D7-A25F-E0DCD032A644}" sibTransId="{B13FA72E-2B32-42EB-953C-57823A8E38DA}"/>
    <dgm:cxn modelId="{BCC8A5F9-87B6-45DB-8CE3-31FFEB8BE286}" type="presOf" srcId="{4504F69B-CD15-42D1-85B3-89339B36BEF7}" destId="{6ABFAF34-CF7F-4E8C-BC4E-5BB27DED4010}" srcOrd="0" destOrd="1" presId="urn:microsoft.com/office/officeart/2005/8/layout/cycle4"/>
    <dgm:cxn modelId="{FF85D6E2-F4A4-49B5-9218-BCA6DF4181E5}" type="presOf" srcId="{0C0B5091-12AE-4C51-A734-9C0F43E33A44}" destId="{B5E266C7-B65C-414E-909B-038DE375EACB}" srcOrd="1" destOrd="1" presId="urn:microsoft.com/office/officeart/2005/8/layout/cycle4"/>
    <dgm:cxn modelId="{ED0E0315-F847-4635-A41E-3A88A7A47AF0}" type="presOf" srcId="{6AD8A24F-CCE3-48DF-A445-81F9378FD67D}" destId="{FEFFFA18-9B49-4B83-8D51-96D97FD5CFB1}" srcOrd="0" destOrd="0" presId="urn:microsoft.com/office/officeart/2005/8/layout/cycle4"/>
    <dgm:cxn modelId="{0B54CD58-E7CA-465E-84A5-6C7DA21461D7}" srcId="{B2B1C7DE-B69D-476C-8394-69A42D3050B0}" destId="{C474E953-53B5-4706-B2E6-9286C9BB88D1}" srcOrd="0" destOrd="0" parTransId="{013DC03F-632D-4730-AD4B-0014B1DE601B}" sibTransId="{E3231CE9-E831-42EC-826B-C85ED0404A32}"/>
    <dgm:cxn modelId="{DD5BBC4F-CE1F-47D7-9FC6-B9A904292650}" srcId="{6AD8A24F-CCE3-48DF-A445-81F9378FD67D}" destId="{E770E48E-D2A4-4502-BBD4-D18E1EA5EC3C}" srcOrd="2" destOrd="0" parTransId="{F5A06A54-959E-40FE-BB7B-C5187736D289}" sibTransId="{729539E1-22E9-408D-A4A3-BD8D12D76FA9}"/>
    <dgm:cxn modelId="{884D2E1B-843E-416A-ABA3-A4EB534FE17A}" srcId="{A0708A20-0FC3-47CC-AF8B-0E20AE468A99}" destId="{8868611A-5167-4DF6-8B8A-A73F84EB4303}" srcOrd="4" destOrd="0" parTransId="{257DE1B5-F512-4DA2-B2D8-CD69C0B443F9}" sibTransId="{DFDC4416-6B58-49F7-BE22-73301FDE1678}"/>
    <dgm:cxn modelId="{8B5E356D-AEB1-42AB-8A2D-FFA9FFD00B09}" type="presOf" srcId="{5805020A-C457-4069-9154-9507C987E196}" destId="{6D2625DA-F0D6-40D9-BD3F-4E3CFF3B23F9}" srcOrd="1" destOrd="3" presId="urn:microsoft.com/office/officeart/2005/8/layout/cycle4"/>
    <dgm:cxn modelId="{A2A9BACD-05CE-4232-B755-70F7A9954CA6}" srcId="{226415E0-900F-47EA-91DB-AD0A9577A816}" destId="{6AD8A24F-CCE3-48DF-A445-81F9378FD67D}" srcOrd="2" destOrd="0" parTransId="{BD532B5F-24D5-4BBE-9E6D-B906F439E439}" sibTransId="{10A1C832-3884-4723-AAD6-EC7B4D0F926F}"/>
    <dgm:cxn modelId="{9BA99665-B52A-44CB-AA14-D5BBD589FD6C}" type="presOf" srcId="{E770E48E-D2A4-4502-BBD4-D18E1EA5EC3C}" destId="{B5E266C7-B65C-414E-909B-038DE375EACB}" srcOrd="1" destOrd="2" presId="urn:microsoft.com/office/officeart/2005/8/layout/cycle4"/>
    <dgm:cxn modelId="{2772BC9D-5586-4845-93AE-372D654CEA02}" type="presOf" srcId="{E770E48E-D2A4-4502-BBD4-D18E1EA5EC3C}" destId="{84C63550-06E3-4A61-BE95-049A041F7A4A}" srcOrd="0" destOrd="2" presId="urn:microsoft.com/office/officeart/2005/8/layout/cycle4"/>
    <dgm:cxn modelId="{4757DA50-66D4-4B91-80E1-828F10D5FDB8}" type="presOf" srcId="{62185A89-FE3B-4D32-87F7-4318BBC04615}" destId="{6ABFAF34-CF7F-4E8C-BC4E-5BB27DED4010}" srcOrd="0" destOrd="5" presId="urn:microsoft.com/office/officeart/2005/8/layout/cycle4"/>
    <dgm:cxn modelId="{7550B051-FCB3-4252-86E4-965992D7E41F}" type="presOf" srcId="{8868611A-5167-4DF6-8B8A-A73F84EB4303}" destId="{6D2625DA-F0D6-40D9-BD3F-4E3CFF3B23F9}" srcOrd="1" destOrd="4" presId="urn:microsoft.com/office/officeart/2005/8/layout/cycle4"/>
    <dgm:cxn modelId="{BA4D26DB-CC3E-4E8D-83BC-A55C454C0B4D}" type="presOf" srcId="{3D521741-F56D-4A23-B367-517A5B0C2820}" destId="{6D2625DA-F0D6-40D9-BD3F-4E3CFF3B23F9}" srcOrd="1" destOrd="2" presId="urn:microsoft.com/office/officeart/2005/8/layout/cycle4"/>
    <dgm:cxn modelId="{3994C229-056D-4E70-AEF2-2BF4EE54F5FD}" type="presOf" srcId="{C474E953-53B5-4706-B2E6-9286C9BB88D1}" destId="{E6F03A94-87E1-46C0-A454-D9ECC9B249D2}" srcOrd="1" destOrd="0" presId="urn:microsoft.com/office/officeart/2005/8/layout/cycle4"/>
    <dgm:cxn modelId="{B4939714-AECD-40DD-B0A7-F44B773D3613}" srcId="{A0708A20-0FC3-47CC-AF8B-0E20AE468A99}" destId="{4504F69B-CD15-42D1-85B3-89339B36BEF7}" srcOrd="1" destOrd="0" parTransId="{7D9DD3D9-6EB8-4729-AB8C-04B1356F8C63}" sibTransId="{61AB657D-9BCD-427A-A123-D89628B77A67}"/>
    <dgm:cxn modelId="{4E9BE89D-3A50-4399-904C-8011807428E2}" type="presOf" srcId="{0C0B5091-12AE-4C51-A734-9C0F43E33A44}" destId="{84C63550-06E3-4A61-BE95-049A041F7A4A}" srcOrd="0" destOrd="1" presId="urn:microsoft.com/office/officeart/2005/8/layout/cycle4"/>
    <dgm:cxn modelId="{898EE4E1-DDED-49CD-95E0-107B8A786D3D}" srcId="{A0708A20-0FC3-47CC-AF8B-0E20AE468A99}" destId="{3D521741-F56D-4A23-B367-517A5B0C2820}" srcOrd="2" destOrd="0" parTransId="{ACCF47E2-FD1F-4F39-BB3D-C83FAECAB6FF}" sibTransId="{75F18839-2EF3-4628-8F0F-7472D4B84E27}"/>
    <dgm:cxn modelId="{71B5572C-5205-470A-B680-A83D328BD074}" type="presOf" srcId="{E7615CC6-96D4-4DC8-81B2-020D38AF7095}" destId="{84C63550-06E3-4A61-BE95-049A041F7A4A}" srcOrd="0" destOrd="0" presId="urn:microsoft.com/office/officeart/2005/8/layout/cycle4"/>
    <dgm:cxn modelId="{522550CD-FBED-4FBA-8C69-FAD514128FDF}" type="presParOf" srcId="{FCB02267-4FBF-4E09-ACCB-5B4EB1E5C94B}" destId="{ED77D800-E4AB-4128-9981-A8F7007C29B8}" srcOrd="0" destOrd="0" presId="urn:microsoft.com/office/officeart/2005/8/layout/cycle4"/>
    <dgm:cxn modelId="{DD83CAB5-9176-4D6E-A53B-53BE6BBF1E0F}" type="presParOf" srcId="{ED77D800-E4AB-4128-9981-A8F7007C29B8}" destId="{B1C197BC-636E-4DAC-9E68-894FB8EC3114}" srcOrd="0" destOrd="0" presId="urn:microsoft.com/office/officeart/2005/8/layout/cycle4"/>
    <dgm:cxn modelId="{F90349E4-7649-41D0-B978-8DE62E9C265F}" type="presParOf" srcId="{B1C197BC-636E-4DAC-9E68-894FB8EC3114}" destId="{6ABFAF34-CF7F-4E8C-BC4E-5BB27DED4010}" srcOrd="0" destOrd="0" presId="urn:microsoft.com/office/officeart/2005/8/layout/cycle4"/>
    <dgm:cxn modelId="{3E1C3C5B-B753-4C67-A20A-8723972ACE39}" type="presParOf" srcId="{B1C197BC-636E-4DAC-9E68-894FB8EC3114}" destId="{6D2625DA-F0D6-40D9-BD3F-4E3CFF3B23F9}" srcOrd="1" destOrd="0" presId="urn:microsoft.com/office/officeart/2005/8/layout/cycle4"/>
    <dgm:cxn modelId="{A7DDEF97-92E1-4437-9415-AEC2FDC54494}" type="presParOf" srcId="{ED77D800-E4AB-4128-9981-A8F7007C29B8}" destId="{77933909-72A9-43DF-8958-FC7F69C7F253}" srcOrd="1" destOrd="0" presId="urn:microsoft.com/office/officeart/2005/8/layout/cycle4"/>
    <dgm:cxn modelId="{3F6A743B-4440-472F-AB14-D851D0BB5701}" type="presParOf" srcId="{77933909-72A9-43DF-8958-FC7F69C7F253}" destId="{05404DFC-FCA7-41D4-B5D2-DD485FAF40AB}" srcOrd="0" destOrd="0" presId="urn:microsoft.com/office/officeart/2005/8/layout/cycle4"/>
    <dgm:cxn modelId="{33EC0EA9-6828-4878-920A-E3C52868E91C}" type="presParOf" srcId="{77933909-72A9-43DF-8958-FC7F69C7F253}" destId="{E6F03A94-87E1-46C0-A454-D9ECC9B249D2}" srcOrd="1" destOrd="0" presId="urn:microsoft.com/office/officeart/2005/8/layout/cycle4"/>
    <dgm:cxn modelId="{337CF4F7-189B-49EA-A6BF-848F64AFC2E4}" type="presParOf" srcId="{ED77D800-E4AB-4128-9981-A8F7007C29B8}" destId="{1F86A5B3-33A5-4BC7-BE97-32AA7E9B8B27}" srcOrd="2" destOrd="0" presId="urn:microsoft.com/office/officeart/2005/8/layout/cycle4"/>
    <dgm:cxn modelId="{BA9948B0-9AD0-4010-B1BB-C61A4EE36307}" type="presParOf" srcId="{1F86A5B3-33A5-4BC7-BE97-32AA7E9B8B27}" destId="{84C63550-06E3-4A61-BE95-049A041F7A4A}" srcOrd="0" destOrd="0" presId="urn:microsoft.com/office/officeart/2005/8/layout/cycle4"/>
    <dgm:cxn modelId="{D26C8E76-02DD-4AA4-B133-DFB1D4F8C183}" type="presParOf" srcId="{1F86A5B3-33A5-4BC7-BE97-32AA7E9B8B27}" destId="{B5E266C7-B65C-414E-909B-038DE375EACB}" srcOrd="1" destOrd="0" presId="urn:microsoft.com/office/officeart/2005/8/layout/cycle4"/>
    <dgm:cxn modelId="{1983414E-B6F1-4E8E-A6FE-1F3A631BF30B}" type="presParOf" srcId="{ED77D800-E4AB-4128-9981-A8F7007C29B8}" destId="{4B7AC252-812D-4377-945E-591545633BDF}" srcOrd="3" destOrd="0" presId="urn:microsoft.com/office/officeart/2005/8/layout/cycle4"/>
    <dgm:cxn modelId="{B8A43C0F-68DD-46A6-92E9-979BD3366029}" type="presParOf" srcId="{4B7AC252-812D-4377-945E-591545633BDF}" destId="{B62142C7-439F-4D7A-8DB1-AA4B070195D4}" srcOrd="0" destOrd="0" presId="urn:microsoft.com/office/officeart/2005/8/layout/cycle4"/>
    <dgm:cxn modelId="{A90CA4FF-C266-49CE-8F67-A73F36B3E987}" type="presParOf" srcId="{4B7AC252-812D-4377-945E-591545633BDF}" destId="{6F79E12D-81EE-4184-A0AB-C480A7798F3D}" srcOrd="1" destOrd="0" presId="urn:microsoft.com/office/officeart/2005/8/layout/cycle4"/>
    <dgm:cxn modelId="{5646009B-B04A-4EFC-B39C-096D3A50AD9D}" type="presParOf" srcId="{ED77D800-E4AB-4128-9981-A8F7007C29B8}" destId="{3D052C07-1A31-49B6-979A-1ABA2BC5F683}" srcOrd="4" destOrd="0" presId="urn:microsoft.com/office/officeart/2005/8/layout/cycle4"/>
    <dgm:cxn modelId="{801DA464-C851-4716-B53E-CEDCA328C408}" type="presParOf" srcId="{FCB02267-4FBF-4E09-ACCB-5B4EB1E5C94B}" destId="{A1076B1E-DC20-4744-BB4D-333E997ED37C}" srcOrd="1" destOrd="0" presId="urn:microsoft.com/office/officeart/2005/8/layout/cycle4"/>
    <dgm:cxn modelId="{AFB36933-DF9A-4A94-A579-6273CFFA4D02}" type="presParOf" srcId="{A1076B1E-DC20-4744-BB4D-333E997ED37C}" destId="{7ECEC32B-B8B2-41AF-893F-BB4566057517}" srcOrd="0" destOrd="0" presId="urn:microsoft.com/office/officeart/2005/8/layout/cycle4"/>
    <dgm:cxn modelId="{BFDB1097-99D2-47F2-A3C4-4E1EB6291C29}" type="presParOf" srcId="{A1076B1E-DC20-4744-BB4D-333E997ED37C}" destId="{46E5C731-6609-4742-B2A0-AF99C28BE515}" srcOrd="1" destOrd="0" presId="urn:microsoft.com/office/officeart/2005/8/layout/cycle4"/>
    <dgm:cxn modelId="{BEA3580E-3907-4909-8564-0ED736F627EB}" type="presParOf" srcId="{A1076B1E-DC20-4744-BB4D-333E997ED37C}" destId="{FEFFFA18-9B49-4B83-8D51-96D97FD5CFB1}" srcOrd="2" destOrd="0" presId="urn:microsoft.com/office/officeart/2005/8/layout/cycle4"/>
    <dgm:cxn modelId="{41AAA4E8-3FB9-4D83-B7DE-B217560A4497}" type="presParOf" srcId="{A1076B1E-DC20-4744-BB4D-333E997ED37C}" destId="{BF2EFEEF-6D54-41D6-AFF6-10177A258093}" srcOrd="3" destOrd="0" presId="urn:microsoft.com/office/officeart/2005/8/layout/cycle4"/>
    <dgm:cxn modelId="{7ABD111D-58B6-4CA4-BC8A-F6A3E7293CD8}" type="presParOf" srcId="{A1076B1E-DC20-4744-BB4D-333E997ED37C}" destId="{4BDC8776-E1E4-4A11-B662-DE71148940B3}" srcOrd="4" destOrd="0" presId="urn:microsoft.com/office/officeart/2005/8/layout/cycle4"/>
    <dgm:cxn modelId="{62D46D10-346E-4C4F-BEA7-126A41441BEB}" type="presParOf" srcId="{FCB02267-4FBF-4E09-ACCB-5B4EB1E5C94B}" destId="{B6BC515B-E866-4C55-A4D0-258830DC4393}" srcOrd="2" destOrd="0" presId="urn:microsoft.com/office/officeart/2005/8/layout/cycle4"/>
    <dgm:cxn modelId="{AE5DF42D-9BB0-49DB-B8EC-14A6B467B13F}" type="presParOf" srcId="{FCB02267-4FBF-4E09-ACCB-5B4EB1E5C94B}" destId="{C08EA851-CD52-497A-9DF7-16398171A156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18AE28D-273D-4CD4-8521-C8E414E8E387}" type="doc">
      <dgm:prSet loTypeId="urn:microsoft.com/office/officeart/2005/8/layout/cycle2" loCatId="cycle" qsTypeId="urn:microsoft.com/office/officeart/2005/8/quickstyle/simple1" qsCatId="simple" csTypeId="urn:microsoft.com/office/officeart/2005/8/colors/colorful2" csCatId="colorful" phldr="0"/>
      <dgm:spPr/>
      <dgm:t>
        <a:bodyPr/>
        <a:lstStyle/>
        <a:p>
          <a:endParaRPr lang="fi-FI"/>
        </a:p>
      </dgm:t>
    </dgm:pt>
    <dgm:pt modelId="{8A1DC776-2CD1-4945-A458-DA5196E835B4}" type="pres">
      <dgm:prSet presAssocID="{C18AE28D-273D-4CD4-8521-C8E414E8E387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i-FI"/>
        </a:p>
      </dgm:t>
    </dgm:pt>
  </dgm:ptLst>
  <dgm:cxnLst>
    <dgm:cxn modelId="{5B0FB190-6EF0-4639-AA2E-2B70B1A78350}" type="presOf" srcId="{C18AE28D-273D-4CD4-8521-C8E414E8E387}" destId="{8A1DC776-2CD1-4945-A458-DA5196E835B4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C8370E4-56E9-47F1-AB5F-21BC3D4951A7}" type="doc">
      <dgm:prSet loTypeId="urn:microsoft.com/office/officeart/2005/8/layout/cycle8" loCatId="cycle" qsTypeId="urn:microsoft.com/office/officeart/2005/8/quickstyle/simple1" qsCatId="simple" csTypeId="urn:microsoft.com/office/officeart/2005/8/colors/accent1_2" csCatId="accent1" phldr="1"/>
      <dgm:spPr/>
    </dgm:pt>
    <dgm:pt modelId="{7F542892-AE13-427C-81C7-8113DE879803}">
      <dgm:prSet phldrT="[Teksti]"/>
      <dgm:spPr/>
      <dgm:t>
        <a:bodyPr/>
        <a:lstStyle/>
        <a:p>
          <a:r>
            <a:rPr lang="fi-FI" dirty="0" smtClean="0"/>
            <a:t>Käytäntötutkimus</a:t>
          </a:r>
          <a:endParaRPr lang="fi-FI" dirty="0"/>
        </a:p>
      </dgm:t>
    </dgm:pt>
    <dgm:pt modelId="{132BFDD7-C5F3-4023-976F-E2D601DC2B3C}" type="parTrans" cxnId="{54D7DA65-8BA9-439B-A113-FFED79E63296}">
      <dgm:prSet/>
      <dgm:spPr/>
      <dgm:t>
        <a:bodyPr/>
        <a:lstStyle/>
        <a:p>
          <a:endParaRPr lang="fi-FI"/>
        </a:p>
      </dgm:t>
    </dgm:pt>
    <dgm:pt modelId="{42A5BBE0-723B-4883-9F32-A11C40488075}" type="sibTrans" cxnId="{54D7DA65-8BA9-439B-A113-FFED79E63296}">
      <dgm:prSet/>
      <dgm:spPr/>
      <dgm:t>
        <a:bodyPr/>
        <a:lstStyle/>
        <a:p>
          <a:endParaRPr lang="fi-FI"/>
        </a:p>
      </dgm:t>
    </dgm:pt>
    <dgm:pt modelId="{48DF0C8E-BB89-4659-B59F-4FC455D72943}">
      <dgm:prSet phldrT="[Teksti]"/>
      <dgm:spPr/>
      <dgm:t>
        <a:bodyPr/>
        <a:lstStyle/>
        <a:p>
          <a:r>
            <a:rPr lang="fi-FI" dirty="0" smtClean="0"/>
            <a:t>Vaikuttavuustutkimus</a:t>
          </a:r>
          <a:endParaRPr lang="fi-FI" dirty="0"/>
        </a:p>
      </dgm:t>
    </dgm:pt>
    <dgm:pt modelId="{266ADD2C-79DA-4DF0-8347-92D648E5B5C3}" type="parTrans" cxnId="{A171FA82-FFB2-4857-AA8B-1DE61F720E6C}">
      <dgm:prSet/>
      <dgm:spPr/>
      <dgm:t>
        <a:bodyPr/>
        <a:lstStyle/>
        <a:p>
          <a:endParaRPr lang="fi-FI"/>
        </a:p>
      </dgm:t>
    </dgm:pt>
    <dgm:pt modelId="{9245688D-2A1A-45E5-A412-520BD1EA713E}" type="sibTrans" cxnId="{A171FA82-FFB2-4857-AA8B-1DE61F720E6C}">
      <dgm:prSet/>
      <dgm:spPr/>
      <dgm:t>
        <a:bodyPr/>
        <a:lstStyle/>
        <a:p>
          <a:endParaRPr lang="fi-FI"/>
        </a:p>
      </dgm:t>
    </dgm:pt>
    <dgm:pt modelId="{9313071E-BCBF-4DE9-872A-8C6EE1EB2C8A}">
      <dgm:prSet phldrT="[Teksti]"/>
      <dgm:spPr/>
      <dgm:t>
        <a:bodyPr/>
        <a:lstStyle/>
        <a:p>
          <a:r>
            <a:rPr lang="fi-FI" dirty="0" smtClean="0"/>
            <a:t>Perustutkimus</a:t>
          </a:r>
          <a:endParaRPr lang="fi-FI" dirty="0"/>
        </a:p>
      </dgm:t>
    </dgm:pt>
    <dgm:pt modelId="{9E73C9FB-4103-4E3F-A482-947891B5AC98}" type="parTrans" cxnId="{6887C16A-8256-4955-A91E-210149A2F61D}">
      <dgm:prSet/>
      <dgm:spPr/>
      <dgm:t>
        <a:bodyPr/>
        <a:lstStyle/>
        <a:p>
          <a:endParaRPr lang="fi-FI"/>
        </a:p>
      </dgm:t>
    </dgm:pt>
    <dgm:pt modelId="{E61CB4F0-D692-4DF9-9CBE-07879037BFFD}" type="sibTrans" cxnId="{6887C16A-8256-4955-A91E-210149A2F61D}">
      <dgm:prSet/>
      <dgm:spPr/>
      <dgm:t>
        <a:bodyPr/>
        <a:lstStyle/>
        <a:p>
          <a:endParaRPr lang="fi-FI"/>
        </a:p>
      </dgm:t>
    </dgm:pt>
    <dgm:pt modelId="{E25A770B-5EF1-4E3C-9265-EB2E98C7379C}" type="pres">
      <dgm:prSet presAssocID="{5C8370E4-56E9-47F1-AB5F-21BC3D4951A7}" presName="compositeShape" presStyleCnt="0">
        <dgm:presLayoutVars>
          <dgm:chMax val="7"/>
          <dgm:dir/>
          <dgm:resizeHandles val="exact"/>
        </dgm:presLayoutVars>
      </dgm:prSet>
      <dgm:spPr/>
    </dgm:pt>
    <dgm:pt modelId="{D7B2D690-AFB6-450F-83EC-FC05B4C3DCBB}" type="pres">
      <dgm:prSet presAssocID="{5C8370E4-56E9-47F1-AB5F-21BC3D4951A7}" presName="wedge1" presStyleLbl="node1" presStyleIdx="0" presStyleCnt="3"/>
      <dgm:spPr/>
      <dgm:t>
        <a:bodyPr/>
        <a:lstStyle/>
        <a:p>
          <a:endParaRPr lang="fi-FI"/>
        </a:p>
      </dgm:t>
    </dgm:pt>
    <dgm:pt modelId="{E6F57CFF-7443-4026-8C00-8B29A1219FA7}" type="pres">
      <dgm:prSet presAssocID="{5C8370E4-56E9-47F1-AB5F-21BC3D4951A7}" presName="dummy1a" presStyleCnt="0"/>
      <dgm:spPr/>
    </dgm:pt>
    <dgm:pt modelId="{02747065-D78D-4D0A-97DB-9CE82ECF3E87}" type="pres">
      <dgm:prSet presAssocID="{5C8370E4-56E9-47F1-AB5F-21BC3D4951A7}" presName="dummy1b" presStyleCnt="0"/>
      <dgm:spPr/>
    </dgm:pt>
    <dgm:pt modelId="{4617E44A-9833-4238-9F4F-AFE81405DFDF}" type="pres">
      <dgm:prSet presAssocID="{5C8370E4-56E9-47F1-AB5F-21BC3D4951A7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661983AA-5952-43CA-AC66-B4D6363B3061}" type="pres">
      <dgm:prSet presAssocID="{5C8370E4-56E9-47F1-AB5F-21BC3D4951A7}" presName="wedge2" presStyleLbl="node1" presStyleIdx="1" presStyleCnt="3"/>
      <dgm:spPr/>
      <dgm:t>
        <a:bodyPr/>
        <a:lstStyle/>
        <a:p>
          <a:endParaRPr lang="fi-FI"/>
        </a:p>
      </dgm:t>
    </dgm:pt>
    <dgm:pt modelId="{DF386CA7-4911-41D1-961F-6026FB16876B}" type="pres">
      <dgm:prSet presAssocID="{5C8370E4-56E9-47F1-AB5F-21BC3D4951A7}" presName="dummy2a" presStyleCnt="0"/>
      <dgm:spPr/>
    </dgm:pt>
    <dgm:pt modelId="{CFC66DC3-8702-4D54-B99E-78AD9B381AC6}" type="pres">
      <dgm:prSet presAssocID="{5C8370E4-56E9-47F1-AB5F-21BC3D4951A7}" presName="dummy2b" presStyleCnt="0"/>
      <dgm:spPr/>
    </dgm:pt>
    <dgm:pt modelId="{A4F8ECD9-4116-469B-8640-99BDCF956E9F}" type="pres">
      <dgm:prSet presAssocID="{5C8370E4-56E9-47F1-AB5F-21BC3D4951A7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D684EFE0-AD8E-43D9-BBD7-38710D8202F1}" type="pres">
      <dgm:prSet presAssocID="{5C8370E4-56E9-47F1-AB5F-21BC3D4951A7}" presName="wedge3" presStyleLbl="node1" presStyleIdx="2" presStyleCnt="3"/>
      <dgm:spPr/>
      <dgm:t>
        <a:bodyPr/>
        <a:lstStyle/>
        <a:p>
          <a:endParaRPr lang="fi-FI"/>
        </a:p>
      </dgm:t>
    </dgm:pt>
    <dgm:pt modelId="{E9DE049D-A58A-4D3F-ACA6-C962C226C59B}" type="pres">
      <dgm:prSet presAssocID="{5C8370E4-56E9-47F1-AB5F-21BC3D4951A7}" presName="dummy3a" presStyleCnt="0"/>
      <dgm:spPr/>
    </dgm:pt>
    <dgm:pt modelId="{B0547186-F3C4-49CA-9F94-53A11C2070BB}" type="pres">
      <dgm:prSet presAssocID="{5C8370E4-56E9-47F1-AB5F-21BC3D4951A7}" presName="dummy3b" presStyleCnt="0"/>
      <dgm:spPr/>
    </dgm:pt>
    <dgm:pt modelId="{3EEC02E8-D007-4526-A053-0E4E33888A41}" type="pres">
      <dgm:prSet presAssocID="{5C8370E4-56E9-47F1-AB5F-21BC3D4951A7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589B2735-C51F-4842-AD44-396DC9F88518}" type="pres">
      <dgm:prSet presAssocID="{42A5BBE0-723B-4883-9F32-A11C40488075}" presName="arrowWedge1" presStyleLbl="fgSibTrans2D1" presStyleIdx="0" presStyleCnt="3"/>
      <dgm:spPr/>
    </dgm:pt>
    <dgm:pt modelId="{904552C1-C4CA-461D-9FC3-AEE0585109E4}" type="pres">
      <dgm:prSet presAssocID="{9245688D-2A1A-45E5-A412-520BD1EA713E}" presName="arrowWedge2" presStyleLbl="fgSibTrans2D1" presStyleIdx="1" presStyleCnt="3"/>
      <dgm:spPr/>
    </dgm:pt>
    <dgm:pt modelId="{D4F2B84B-5E49-404A-AF30-E1DE222AC193}" type="pres">
      <dgm:prSet presAssocID="{E61CB4F0-D692-4DF9-9CBE-07879037BFFD}" presName="arrowWedge3" presStyleLbl="fgSibTrans2D1" presStyleIdx="2" presStyleCnt="3"/>
      <dgm:spPr/>
    </dgm:pt>
  </dgm:ptLst>
  <dgm:cxnLst>
    <dgm:cxn modelId="{029673F9-5D25-4A46-930B-44DCF7DAF497}" type="presOf" srcId="{7F542892-AE13-427C-81C7-8113DE879803}" destId="{4617E44A-9833-4238-9F4F-AFE81405DFDF}" srcOrd="1" destOrd="0" presId="urn:microsoft.com/office/officeart/2005/8/layout/cycle8"/>
    <dgm:cxn modelId="{725D370B-F712-42EF-A497-45EC43495BAC}" type="presOf" srcId="{7F542892-AE13-427C-81C7-8113DE879803}" destId="{D7B2D690-AFB6-450F-83EC-FC05B4C3DCBB}" srcOrd="0" destOrd="0" presId="urn:microsoft.com/office/officeart/2005/8/layout/cycle8"/>
    <dgm:cxn modelId="{76F6B1F1-C18A-475B-90A2-96379AA4E262}" type="presOf" srcId="{48DF0C8E-BB89-4659-B59F-4FC455D72943}" destId="{A4F8ECD9-4116-469B-8640-99BDCF956E9F}" srcOrd="1" destOrd="0" presId="urn:microsoft.com/office/officeart/2005/8/layout/cycle8"/>
    <dgm:cxn modelId="{6EF17906-AEDD-4EC5-8A5B-EDD7D9862C63}" type="presOf" srcId="{48DF0C8E-BB89-4659-B59F-4FC455D72943}" destId="{661983AA-5952-43CA-AC66-B4D6363B3061}" srcOrd="0" destOrd="0" presId="urn:microsoft.com/office/officeart/2005/8/layout/cycle8"/>
    <dgm:cxn modelId="{01BE5681-CAAD-4280-A8DC-9A10585310B3}" type="presOf" srcId="{9313071E-BCBF-4DE9-872A-8C6EE1EB2C8A}" destId="{3EEC02E8-D007-4526-A053-0E4E33888A41}" srcOrd="1" destOrd="0" presId="urn:microsoft.com/office/officeart/2005/8/layout/cycle8"/>
    <dgm:cxn modelId="{98562038-4E41-4228-94DA-FF3A2DBB6BBE}" type="presOf" srcId="{5C8370E4-56E9-47F1-AB5F-21BC3D4951A7}" destId="{E25A770B-5EF1-4E3C-9265-EB2E98C7379C}" srcOrd="0" destOrd="0" presId="urn:microsoft.com/office/officeart/2005/8/layout/cycle8"/>
    <dgm:cxn modelId="{54D7DA65-8BA9-439B-A113-FFED79E63296}" srcId="{5C8370E4-56E9-47F1-AB5F-21BC3D4951A7}" destId="{7F542892-AE13-427C-81C7-8113DE879803}" srcOrd="0" destOrd="0" parTransId="{132BFDD7-C5F3-4023-976F-E2D601DC2B3C}" sibTransId="{42A5BBE0-723B-4883-9F32-A11C40488075}"/>
    <dgm:cxn modelId="{3C298D44-C020-42DC-AB0C-B20C9455E8F8}" type="presOf" srcId="{9313071E-BCBF-4DE9-872A-8C6EE1EB2C8A}" destId="{D684EFE0-AD8E-43D9-BBD7-38710D8202F1}" srcOrd="0" destOrd="0" presId="urn:microsoft.com/office/officeart/2005/8/layout/cycle8"/>
    <dgm:cxn modelId="{6887C16A-8256-4955-A91E-210149A2F61D}" srcId="{5C8370E4-56E9-47F1-AB5F-21BC3D4951A7}" destId="{9313071E-BCBF-4DE9-872A-8C6EE1EB2C8A}" srcOrd="2" destOrd="0" parTransId="{9E73C9FB-4103-4E3F-A482-947891B5AC98}" sibTransId="{E61CB4F0-D692-4DF9-9CBE-07879037BFFD}"/>
    <dgm:cxn modelId="{A171FA82-FFB2-4857-AA8B-1DE61F720E6C}" srcId="{5C8370E4-56E9-47F1-AB5F-21BC3D4951A7}" destId="{48DF0C8E-BB89-4659-B59F-4FC455D72943}" srcOrd="1" destOrd="0" parTransId="{266ADD2C-79DA-4DF0-8347-92D648E5B5C3}" sibTransId="{9245688D-2A1A-45E5-A412-520BD1EA713E}"/>
    <dgm:cxn modelId="{0792FADF-596A-461B-9818-AA42290A403C}" type="presParOf" srcId="{E25A770B-5EF1-4E3C-9265-EB2E98C7379C}" destId="{D7B2D690-AFB6-450F-83EC-FC05B4C3DCBB}" srcOrd="0" destOrd="0" presId="urn:microsoft.com/office/officeart/2005/8/layout/cycle8"/>
    <dgm:cxn modelId="{2BE1BAD1-38ED-4AE9-A2D8-C569E743CB7F}" type="presParOf" srcId="{E25A770B-5EF1-4E3C-9265-EB2E98C7379C}" destId="{E6F57CFF-7443-4026-8C00-8B29A1219FA7}" srcOrd="1" destOrd="0" presId="urn:microsoft.com/office/officeart/2005/8/layout/cycle8"/>
    <dgm:cxn modelId="{8AF48559-B29C-4272-A4E4-950EF64B8604}" type="presParOf" srcId="{E25A770B-5EF1-4E3C-9265-EB2E98C7379C}" destId="{02747065-D78D-4D0A-97DB-9CE82ECF3E87}" srcOrd="2" destOrd="0" presId="urn:microsoft.com/office/officeart/2005/8/layout/cycle8"/>
    <dgm:cxn modelId="{9A3D42C6-714B-4059-86E7-4C6C6CE71C0A}" type="presParOf" srcId="{E25A770B-5EF1-4E3C-9265-EB2E98C7379C}" destId="{4617E44A-9833-4238-9F4F-AFE81405DFDF}" srcOrd="3" destOrd="0" presId="urn:microsoft.com/office/officeart/2005/8/layout/cycle8"/>
    <dgm:cxn modelId="{46430B04-CA8F-4244-8B88-AD843FE770BC}" type="presParOf" srcId="{E25A770B-5EF1-4E3C-9265-EB2E98C7379C}" destId="{661983AA-5952-43CA-AC66-B4D6363B3061}" srcOrd="4" destOrd="0" presId="urn:microsoft.com/office/officeart/2005/8/layout/cycle8"/>
    <dgm:cxn modelId="{E19B5E95-DF19-47B2-8088-3A0E201FED6C}" type="presParOf" srcId="{E25A770B-5EF1-4E3C-9265-EB2E98C7379C}" destId="{DF386CA7-4911-41D1-961F-6026FB16876B}" srcOrd="5" destOrd="0" presId="urn:microsoft.com/office/officeart/2005/8/layout/cycle8"/>
    <dgm:cxn modelId="{81008C27-87B6-4270-AAC8-F8CEB7C6FF24}" type="presParOf" srcId="{E25A770B-5EF1-4E3C-9265-EB2E98C7379C}" destId="{CFC66DC3-8702-4D54-B99E-78AD9B381AC6}" srcOrd="6" destOrd="0" presId="urn:microsoft.com/office/officeart/2005/8/layout/cycle8"/>
    <dgm:cxn modelId="{0137895F-4ECF-41D0-8702-D4C810F40E97}" type="presParOf" srcId="{E25A770B-5EF1-4E3C-9265-EB2E98C7379C}" destId="{A4F8ECD9-4116-469B-8640-99BDCF956E9F}" srcOrd="7" destOrd="0" presId="urn:microsoft.com/office/officeart/2005/8/layout/cycle8"/>
    <dgm:cxn modelId="{2783EF1E-F0F4-49D9-8CE6-961B4ABE282F}" type="presParOf" srcId="{E25A770B-5EF1-4E3C-9265-EB2E98C7379C}" destId="{D684EFE0-AD8E-43D9-BBD7-38710D8202F1}" srcOrd="8" destOrd="0" presId="urn:microsoft.com/office/officeart/2005/8/layout/cycle8"/>
    <dgm:cxn modelId="{ADC48B56-7978-4D45-9436-7CA2ABCE40BE}" type="presParOf" srcId="{E25A770B-5EF1-4E3C-9265-EB2E98C7379C}" destId="{E9DE049D-A58A-4D3F-ACA6-C962C226C59B}" srcOrd="9" destOrd="0" presId="urn:microsoft.com/office/officeart/2005/8/layout/cycle8"/>
    <dgm:cxn modelId="{5ABFB8BC-7D0E-4659-9694-F4FA2BBD0EB0}" type="presParOf" srcId="{E25A770B-5EF1-4E3C-9265-EB2E98C7379C}" destId="{B0547186-F3C4-49CA-9F94-53A11C2070BB}" srcOrd="10" destOrd="0" presId="urn:microsoft.com/office/officeart/2005/8/layout/cycle8"/>
    <dgm:cxn modelId="{516AF5C9-40B8-41B6-878A-2F522EFD2A2A}" type="presParOf" srcId="{E25A770B-5EF1-4E3C-9265-EB2E98C7379C}" destId="{3EEC02E8-D007-4526-A053-0E4E33888A41}" srcOrd="11" destOrd="0" presId="urn:microsoft.com/office/officeart/2005/8/layout/cycle8"/>
    <dgm:cxn modelId="{9D6377CD-0C3A-447E-91B5-F500F99A4DF8}" type="presParOf" srcId="{E25A770B-5EF1-4E3C-9265-EB2E98C7379C}" destId="{589B2735-C51F-4842-AD44-396DC9F88518}" srcOrd="12" destOrd="0" presId="urn:microsoft.com/office/officeart/2005/8/layout/cycle8"/>
    <dgm:cxn modelId="{70D88BF8-FA31-42D5-B2ED-55CB6732CBA3}" type="presParOf" srcId="{E25A770B-5EF1-4E3C-9265-EB2E98C7379C}" destId="{904552C1-C4CA-461D-9FC3-AEE0585109E4}" srcOrd="13" destOrd="0" presId="urn:microsoft.com/office/officeart/2005/8/layout/cycle8"/>
    <dgm:cxn modelId="{410752AC-150E-441B-8652-CB396DB0218A}" type="presParOf" srcId="{E25A770B-5EF1-4E3C-9265-EB2E98C7379C}" destId="{D4F2B84B-5E49-404A-AF30-E1DE222AC193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C63550-06E3-4A61-BE95-049A041F7A4A}">
      <dsp:nvSpPr>
        <dsp:cNvPr id="0" name=""/>
        <dsp:cNvSpPr/>
      </dsp:nvSpPr>
      <dsp:spPr>
        <a:xfrm>
          <a:off x="5963407" y="3486114"/>
          <a:ext cx="2510836" cy="16264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i-FI" sz="1000" kern="1200" dirty="0" smtClean="0">
              <a:solidFill>
                <a:schemeClr val="bg1">
                  <a:lumMod val="50000"/>
                </a:schemeClr>
              </a:solidFill>
            </a:rPr>
            <a:t>Kustannukset</a:t>
          </a:r>
          <a:endParaRPr lang="fi-FI" sz="1000" kern="1200" dirty="0">
            <a:solidFill>
              <a:schemeClr val="bg1">
                <a:lumMod val="50000"/>
              </a:schemeClr>
            </a:solidFill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i-FI" sz="1000" kern="1200" dirty="0" smtClean="0">
              <a:solidFill>
                <a:schemeClr val="bg1">
                  <a:lumMod val="50000"/>
                </a:schemeClr>
              </a:solidFill>
            </a:rPr>
            <a:t>Prosessit</a:t>
          </a:r>
          <a:endParaRPr lang="fi-FI" sz="1000" kern="1200" dirty="0">
            <a:solidFill>
              <a:schemeClr val="bg1">
                <a:lumMod val="50000"/>
              </a:schemeClr>
            </a:solidFill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i-FI" sz="1000" kern="1200" dirty="0" smtClean="0">
              <a:solidFill>
                <a:schemeClr val="bg1">
                  <a:lumMod val="50000"/>
                </a:schemeClr>
              </a:solidFill>
            </a:rPr>
            <a:t>laatu</a:t>
          </a:r>
          <a:endParaRPr lang="fi-FI" sz="1000" kern="1200" dirty="0">
            <a:solidFill>
              <a:schemeClr val="bg1">
                <a:lumMod val="50000"/>
              </a:schemeClr>
            </a:solidFill>
          </a:endParaRPr>
        </a:p>
      </dsp:txBody>
      <dsp:txXfrm>
        <a:off x="6752386" y="3928456"/>
        <a:ext cx="1686129" cy="1148383"/>
      </dsp:txXfrm>
    </dsp:sp>
    <dsp:sp modelId="{B62142C7-439F-4D7A-8DB1-AA4B070195D4}">
      <dsp:nvSpPr>
        <dsp:cNvPr id="0" name=""/>
        <dsp:cNvSpPr/>
      </dsp:nvSpPr>
      <dsp:spPr>
        <a:xfrm rot="10800000" flipV="1">
          <a:off x="35964" y="2804529"/>
          <a:ext cx="3389504" cy="20770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i-FI" sz="1000" kern="1200" dirty="0"/>
        </a:p>
      </dsp:txBody>
      <dsp:txXfrm rot="-10800000">
        <a:off x="1098442" y="2850156"/>
        <a:ext cx="2281400" cy="1466519"/>
      </dsp:txXfrm>
    </dsp:sp>
    <dsp:sp modelId="{05404DFC-FCA7-41D4-B5D2-DD485FAF40AB}">
      <dsp:nvSpPr>
        <dsp:cNvPr id="0" name=""/>
        <dsp:cNvSpPr/>
      </dsp:nvSpPr>
      <dsp:spPr>
        <a:xfrm>
          <a:off x="4565118" y="60906"/>
          <a:ext cx="4543384" cy="16264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i-FI" sz="1000" kern="1200" dirty="0"/>
        </a:p>
      </dsp:txBody>
      <dsp:txXfrm>
        <a:off x="5963861" y="96634"/>
        <a:ext cx="3108913" cy="1148383"/>
      </dsp:txXfrm>
    </dsp:sp>
    <dsp:sp modelId="{6ABFAF34-CF7F-4E8C-BC4E-5BB27DED4010}">
      <dsp:nvSpPr>
        <dsp:cNvPr id="0" name=""/>
        <dsp:cNvSpPr/>
      </dsp:nvSpPr>
      <dsp:spPr>
        <a:xfrm>
          <a:off x="0" y="-180434"/>
          <a:ext cx="3103670" cy="19574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i-FI" sz="1000" kern="1200" dirty="0" smtClean="0">
              <a:solidFill>
                <a:schemeClr val="bg1">
                  <a:lumMod val="50000"/>
                </a:schemeClr>
              </a:solidFill>
            </a:rPr>
            <a:t>Tilastojen kertomaa 2007 </a:t>
          </a:r>
          <a:r>
            <a:rPr lang="fi-FI" sz="800" kern="1200" dirty="0" smtClean="0">
              <a:solidFill>
                <a:schemeClr val="bg1">
                  <a:lumMod val="50000"/>
                </a:schemeClr>
              </a:solidFill>
            </a:rPr>
            <a:t>(laaja tilastollinen katsaus koko toiminta-alueesta)</a:t>
          </a:r>
          <a:endParaRPr lang="fi-FI" sz="800" kern="1200" dirty="0">
            <a:solidFill>
              <a:schemeClr val="bg1">
                <a:lumMod val="50000"/>
              </a:schemeClr>
            </a:solidFill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i-FI" sz="1000" kern="1200" dirty="0" smtClean="0">
              <a:solidFill>
                <a:schemeClr val="bg1">
                  <a:lumMod val="50000"/>
                </a:schemeClr>
              </a:solidFill>
            </a:rPr>
            <a:t>Lastensuojelun tila 2009, 2010, 2011, 2012, 2013, 2014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i-FI" sz="1000" kern="1200" dirty="0" smtClean="0">
              <a:solidFill>
                <a:schemeClr val="bg1">
                  <a:lumMod val="50000"/>
                </a:schemeClr>
              </a:solidFill>
            </a:rPr>
            <a:t>Ikäihmisten palvelujen tila 2010, 2011, 2012, 2013, 2014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i-FI" sz="1000" kern="1200" dirty="0" smtClean="0">
              <a:solidFill>
                <a:schemeClr val="bg1">
                  <a:lumMod val="50000"/>
                </a:schemeClr>
              </a:solidFill>
            </a:rPr>
            <a:t>Toimeentulotuki 2011, 2012, 2013, 2014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i-FI" sz="1000" kern="1200" dirty="0" smtClean="0">
              <a:solidFill>
                <a:schemeClr val="bg1">
                  <a:lumMod val="50000"/>
                </a:schemeClr>
              </a:solidFill>
            </a:rPr>
            <a:t>Vammaispalvelut ja kehitysvammahuolto 2013, 2014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i-FI" sz="1000" kern="1200" dirty="0" smtClean="0">
              <a:solidFill>
                <a:schemeClr val="bg1">
                  <a:lumMod val="50000"/>
                </a:schemeClr>
              </a:solidFill>
            </a:rPr>
            <a:t>Työllisyyspalvelujen tila 2013</a:t>
          </a:r>
        </a:p>
      </dsp:txBody>
      <dsp:txXfrm>
        <a:off x="42998" y="-137436"/>
        <a:ext cx="2086573" cy="1382068"/>
      </dsp:txXfrm>
    </dsp:sp>
    <dsp:sp modelId="{7ECEC32B-B8B2-41AF-893F-BB4566057517}">
      <dsp:nvSpPr>
        <dsp:cNvPr id="0" name=""/>
        <dsp:cNvSpPr/>
      </dsp:nvSpPr>
      <dsp:spPr>
        <a:xfrm>
          <a:off x="2302630" y="304663"/>
          <a:ext cx="2200794" cy="2200794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400" kern="1200" dirty="0" smtClean="0"/>
            <a:t>Palvelurakenne, palvelujen käyttö, kustannukset</a:t>
          </a:r>
          <a:endParaRPr lang="fi-FI" sz="1400" kern="1200" dirty="0"/>
        </a:p>
      </dsp:txBody>
      <dsp:txXfrm>
        <a:off x="2947228" y="949261"/>
        <a:ext cx="1556196" cy="1556196"/>
      </dsp:txXfrm>
    </dsp:sp>
    <dsp:sp modelId="{46E5C731-6609-4742-B2A0-AF99C28BE515}">
      <dsp:nvSpPr>
        <dsp:cNvPr id="0" name=""/>
        <dsp:cNvSpPr/>
      </dsp:nvSpPr>
      <dsp:spPr>
        <a:xfrm rot="5400000">
          <a:off x="4605078" y="304663"/>
          <a:ext cx="2200794" cy="2200794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400" kern="1200" dirty="0" smtClean="0"/>
            <a:t>Kuntalaistieto</a:t>
          </a:r>
          <a:endParaRPr lang="fi-FI" sz="1400" kern="1200" dirty="0"/>
        </a:p>
      </dsp:txBody>
      <dsp:txXfrm rot="-5400000">
        <a:off x="4605078" y="949261"/>
        <a:ext cx="1556196" cy="1556196"/>
      </dsp:txXfrm>
    </dsp:sp>
    <dsp:sp modelId="{FEFFFA18-9B49-4B83-8D51-96D97FD5CFB1}">
      <dsp:nvSpPr>
        <dsp:cNvPr id="0" name=""/>
        <dsp:cNvSpPr/>
      </dsp:nvSpPr>
      <dsp:spPr>
        <a:xfrm rot="10800000">
          <a:off x="4605078" y="2607110"/>
          <a:ext cx="2200794" cy="2200794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400" kern="1200" dirty="0" smtClean="0"/>
            <a:t>Kehittämistyön toteutumisen arviointi</a:t>
          </a:r>
          <a:endParaRPr lang="fi-FI" sz="1400" kern="1200" dirty="0"/>
        </a:p>
      </dsp:txBody>
      <dsp:txXfrm rot="10800000">
        <a:off x="4605078" y="2607110"/>
        <a:ext cx="1556196" cy="1556196"/>
      </dsp:txXfrm>
    </dsp:sp>
    <dsp:sp modelId="{BF2EFEEF-6D54-41D6-AFF6-10177A258093}">
      <dsp:nvSpPr>
        <dsp:cNvPr id="0" name=""/>
        <dsp:cNvSpPr/>
      </dsp:nvSpPr>
      <dsp:spPr>
        <a:xfrm rot="16200000">
          <a:off x="2302630" y="2607110"/>
          <a:ext cx="2200794" cy="2200794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400" kern="1200" dirty="0" smtClean="0"/>
            <a:t>Sosiaalityön /-alan työn toteutuminen </a:t>
          </a:r>
          <a:endParaRPr lang="fi-FI" sz="1400" kern="1200" dirty="0"/>
        </a:p>
      </dsp:txBody>
      <dsp:txXfrm rot="5400000">
        <a:off x="2947228" y="2607110"/>
        <a:ext cx="1556196" cy="1556196"/>
      </dsp:txXfrm>
    </dsp:sp>
    <dsp:sp modelId="{B6BC515B-E866-4C55-A4D0-258830DC4393}">
      <dsp:nvSpPr>
        <dsp:cNvPr id="0" name=""/>
        <dsp:cNvSpPr/>
      </dsp:nvSpPr>
      <dsp:spPr>
        <a:xfrm>
          <a:off x="4174322" y="2098844"/>
          <a:ext cx="759858" cy="660746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8EA851-CD52-497A-9DF7-16398171A156}">
      <dsp:nvSpPr>
        <dsp:cNvPr id="0" name=""/>
        <dsp:cNvSpPr/>
      </dsp:nvSpPr>
      <dsp:spPr>
        <a:xfrm rot="10800000">
          <a:off x="4174322" y="2352977"/>
          <a:ext cx="759858" cy="660746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B2D690-AFB6-450F-83EC-FC05B4C3DCBB}">
      <dsp:nvSpPr>
        <dsp:cNvPr id="0" name=""/>
        <dsp:cNvSpPr/>
      </dsp:nvSpPr>
      <dsp:spPr>
        <a:xfrm>
          <a:off x="1981276" y="342703"/>
          <a:ext cx="4428782" cy="4428782"/>
        </a:xfrm>
        <a:prstGeom prst="pie">
          <a:avLst>
            <a:gd name="adj1" fmla="val 16200000"/>
            <a:gd name="adj2" fmla="val 18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500" kern="1200" dirty="0" smtClean="0"/>
            <a:t>Käytäntötutkimus</a:t>
          </a:r>
          <a:endParaRPr lang="fi-FI" sz="1500" kern="1200" dirty="0"/>
        </a:p>
      </dsp:txBody>
      <dsp:txXfrm>
        <a:off x="4315350" y="1281183"/>
        <a:ext cx="1581708" cy="1318090"/>
      </dsp:txXfrm>
    </dsp:sp>
    <dsp:sp modelId="{661983AA-5952-43CA-AC66-B4D6363B3061}">
      <dsp:nvSpPr>
        <dsp:cNvPr id="0" name=""/>
        <dsp:cNvSpPr/>
      </dsp:nvSpPr>
      <dsp:spPr>
        <a:xfrm>
          <a:off x="1890064" y="500874"/>
          <a:ext cx="4428782" cy="4428782"/>
        </a:xfrm>
        <a:prstGeom prst="pie">
          <a:avLst>
            <a:gd name="adj1" fmla="val 1800000"/>
            <a:gd name="adj2" fmla="val 90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500" kern="1200" dirty="0" smtClean="0"/>
            <a:t>Vaikuttavuustutkimus</a:t>
          </a:r>
          <a:endParaRPr lang="fi-FI" sz="1500" kern="1200" dirty="0"/>
        </a:p>
      </dsp:txBody>
      <dsp:txXfrm>
        <a:off x="2944536" y="3374310"/>
        <a:ext cx="2372562" cy="1159919"/>
      </dsp:txXfrm>
    </dsp:sp>
    <dsp:sp modelId="{D684EFE0-AD8E-43D9-BBD7-38710D8202F1}">
      <dsp:nvSpPr>
        <dsp:cNvPr id="0" name=""/>
        <dsp:cNvSpPr/>
      </dsp:nvSpPr>
      <dsp:spPr>
        <a:xfrm>
          <a:off x="1798852" y="342703"/>
          <a:ext cx="4428782" cy="4428782"/>
        </a:xfrm>
        <a:prstGeom prst="pie">
          <a:avLst>
            <a:gd name="adj1" fmla="val 90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500" kern="1200" dirty="0" smtClean="0"/>
            <a:t>Perustutkimus</a:t>
          </a:r>
          <a:endParaRPr lang="fi-FI" sz="1500" kern="1200" dirty="0"/>
        </a:p>
      </dsp:txBody>
      <dsp:txXfrm>
        <a:off x="2311853" y="1281183"/>
        <a:ext cx="1581708" cy="1318090"/>
      </dsp:txXfrm>
    </dsp:sp>
    <dsp:sp modelId="{589B2735-C51F-4842-AD44-396DC9F88518}">
      <dsp:nvSpPr>
        <dsp:cNvPr id="0" name=""/>
        <dsp:cNvSpPr/>
      </dsp:nvSpPr>
      <dsp:spPr>
        <a:xfrm>
          <a:off x="1707479" y="68540"/>
          <a:ext cx="4977107" cy="4977107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4552C1-C4CA-461D-9FC3-AEE0585109E4}">
      <dsp:nvSpPr>
        <dsp:cNvPr id="0" name=""/>
        <dsp:cNvSpPr/>
      </dsp:nvSpPr>
      <dsp:spPr>
        <a:xfrm>
          <a:off x="1615902" y="226431"/>
          <a:ext cx="4977107" cy="4977107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F2B84B-5E49-404A-AF30-E1DE222AC193}">
      <dsp:nvSpPr>
        <dsp:cNvPr id="0" name=""/>
        <dsp:cNvSpPr/>
      </dsp:nvSpPr>
      <dsp:spPr>
        <a:xfrm>
          <a:off x="1524324" y="68540"/>
          <a:ext cx="4977107" cy="4977107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orakulmio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Suorakulmio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uorakulmio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tsikko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fi-FI" dirty="0" smtClean="0"/>
              <a:t>Muokkaa </a:t>
            </a:r>
            <a:r>
              <a:rPr kumimoji="0" lang="fi-FI" dirty="0" err="1" smtClean="0"/>
              <a:t>perustyyl</a:t>
            </a:r>
            <a:r>
              <a:rPr kumimoji="0" lang="fi-FI" dirty="0" smtClean="0"/>
              <a:t>. </a:t>
            </a:r>
            <a:r>
              <a:rPr kumimoji="0" lang="fi-FI" dirty="0" err="1" smtClean="0"/>
              <a:t>napsautt</a:t>
            </a:r>
            <a:r>
              <a:rPr kumimoji="0" lang="fi-FI" dirty="0" smtClean="0"/>
              <a:t>.</a:t>
            </a:r>
            <a:endParaRPr kumimoji="0" lang="en-US" dirty="0"/>
          </a:p>
        </p:txBody>
      </p:sp>
      <p:sp>
        <p:nvSpPr>
          <p:cNvPr id="9" name="Alaotsikko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i-FI" dirty="0" smtClean="0"/>
              <a:t>Muokkaa alaotsikon perustyyliä </a:t>
            </a:r>
            <a:r>
              <a:rPr kumimoji="0" lang="fi-FI" dirty="0" err="1" smtClean="0"/>
              <a:t>napsautt</a:t>
            </a:r>
            <a:r>
              <a:rPr kumimoji="0" lang="fi-FI" dirty="0" smtClean="0"/>
              <a:t>.</a:t>
            </a:r>
            <a:endParaRPr kumimoji="0" lang="en-US" dirty="0"/>
          </a:p>
        </p:txBody>
      </p:sp>
      <p:sp>
        <p:nvSpPr>
          <p:cNvPr id="28" name="Päivämäärän paikkamerkki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defRPr sz="2000">
                <a:solidFill>
                  <a:schemeClr val="tx1"/>
                </a:solidFill>
              </a:defRPr>
            </a:lvl1pPr>
          </a:lstStyle>
          <a:p>
            <a:fld id="{BDABA838-8E5D-4A00-ABD5-F2B05CEDFF1E}" type="datetimeFigureOut">
              <a:rPr lang="fi-FI" smtClean="0"/>
              <a:pPr/>
              <a:t>10.6.2015</a:t>
            </a:fld>
            <a:endParaRPr lang="fi-FI" dirty="0"/>
          </a:p>
        </p:txBody>
      </p:sp>
      <p:sp>
        <p:nvSpPr>
          <p:cNvPr id="29" name="Dian numeron paikkamerkki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0EA213F-D214-41D0-BF49-40F275793B01}" type="slidenum">
              <a:rPr lang="fi-FI" smtClean="0"/>
              <a:t>‹#›</a:t>
            </a:fld>
            <a:endParaRPr lang="fi-FI" dirty="0"/>
          </a:p>
        </p:txBody>
      </p:sp>
      <p:pic>
        <p:nvPicPr>
          <p:cNvPr id="1026" name="Picture 2" descr="sosiaalitaito_fi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488281"/>
            <a:ext cx="2209800" cy="852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/>
          <a:p>
            <a:fld id="{BDABA838-8E5D-4A00-ABD5-F2B05CEDFF1E}" type="datetimeFigureOut">
              <a:rPr lang="fi-FI" smtClean="0"/>
              <a:t>10.6.2015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A213F-D214-41D0-BF49-40F275793B01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Pystysuora otsikko ja tek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  <a:prstGeom prst="rect">
            <a:avLst/>
          </a:prstGeom>
        </p:spPr>
        <p:txBody>
          <a:bodyPr/>
          <a:lstStyle/>
          <a:p>
            <a:fld id="{BDABA838-8E5D-4A00-ABD5-F2B05CEDFF1E}" type="datetimeFigureOut">
              <a:rPr lang="fi-FI" smtClean="0"/>
              <a:t>10.6.2015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7" name="Suorakulmio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Suorakulmio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orakulmio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00EA213F-D214-41D0-BF49-40F275793B01}" type="slidenum">
              <a:rPr lang="fi-FI" smtClean="0"/>
              <a:t>‹#›</a:t>
            </a:fld>
            <a:endParaRPr lang="fi-F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0EA213F-D214-41D0-BF49-40F275793B01}" type="slidenum">
              <a:rPr lang="fi-FI" smtClean="0"/>
              <a:t>‹#›</a:t>
            </a:fld>
            <a:endParaRPr lang="fi-FI"/>
          </a:p>
        </p:txBody>
      </p:sp>
      <p:sp>
        <p:nvSpPr>
          <p:cNvPr id="8" name="Sisällön paikkamerkki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7" name="Suorakulmio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Suorakulmio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orakulmio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13" name="Dian numeron paikkamerkki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00EA213F-D214-41D0-BF49-40F275793B01}" type="slidenum">
              <a:rPr lang="fi-FI" smtClean="0"/>
              <a:t>‹#›</a:t>
            </a:fld>
            <a:endParaRPr lang="fi-FI"/>
          </a:p>
        </p:txBody>
      </p:sp>
      <p:pic>
        <p:nvPicPr>
          <p:cNvPr id="11" name="Picture 3" descr="sosiaalitaito_fi_pieni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4677" y="6165304"/>
            <a:ext cx="1274646" cy="496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9" name="Sisällön paikkamerkki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11" name="Sisällön paikkamerkki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10" name="Dian numeron paikkamerkki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0EA213F-D214-41D0-BF49-40F275793B01}" type="slidenum">
              <a:rPr lang="fi-FI" smtClean="0"/>
              <a:t>‹#›</a:t>
            </a:fld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11" name="Sisällön paikkamerkki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13" name="Sisällön paikkamerkki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10" name="Päivämäärän paikkamerkki 9"/>
          <p:cNvSpPr>
            <a:spLocks noGrp="1"/>
          </p:cNvSpPr>
          <p:nvPr>
            <p:ph type="dt" sz="half" idx="15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rtlCol="0"/>
          <a:lstStyle/>
          <a:p>
            <a:fld id="{BDABA838-8E5D-4A00-ABD5-F2B05CEDFF1E}" type="datetimeFigureOut">
              <a:rPr lang="fi-FI" smtClean="0"/>
              <a:t>10.6.2015</a:t>
            </a:fld>
            <a:endParaRPr lang="fi-FI"/>
          </a:p>
        </p:txBody>
      </p:sp>
      <p:sp>
        <p:nvSpPr>
          <p:cNvPr id="12" name="Dian numeron paikkamerkki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0EA213F-D214-41D0-BF49-40F275793B01}" type="slidenum">
              <a:rPr lang="fi-FI" smtClean="0"/>
              <a:t>‹#›</a:t>
            </a:fld>
            <a:endParaRPr lang="fi-FI"/>
          </a:p>
        </p:txBody>
      </p:sp>
      <p:sp>
        <p:nvSpPr>
          <p:cNvPr id="14" name="Alatunnisteen paikkamerkki 13"/>
          <p:cNvSpPr>
            <a:spLocks noGrp="1"/>
          </p:cNvSpPr>
          <p:nvPr>
            <p:ph type="ftr" sz="quarter" idx="17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rtlCol="0"/>
          <a:lstStyle/>
          <a:p>
            <a:endParaRPr lang="fi-FI"/>
          </a:p>
        </p:txBody>
      </p:sp>
      <p:sp>
        <p:nvSpPr>
          <p:cNvPr id="16" name="Tekstin paikkamerkki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chemeClr val="tx1"/>
                </a:solidFill>
              </a:defRPr>
            </a:lvl1pPr>
          </a:lstStyle>
          <a:p>
            <a:pPr lvl="0" eaLnBrk="1" latinLnBrk="0" hangingPunct="1"/>
            <a:r>
              <a:rPr kumimoji="0" lang="fi-FI" dirty="0" smtClean="0"/>
              <a:t>Muokkaa tekstin perustyylejä napsauttamalla</a:t>
            </a:r>
          </a:p>
        </p:txBody>
      </p:sp>
      <p:sp>
        <p:nvSpPr>
          <p:cNvPr id="15" name="Tekstin paikkamerkki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chemeClr val="tx1"/>
                </a:solidFill>
              </a:defRPr>
            </a:lvl1pPr>
          </a:lstStyle>
          <a:p>
            <a:pPr lvl="0" eaLnBrk="1" latinLnBrk="0" hangingPunct="1"/>
            <a:r>
              <a:rPr kumimoji="0" lang="fi-FI" dirty="0" smtClean="0"/>
              <a:t>Muokkaa tekstin perustyylejä napsauttamalla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/>
          <a:p>
            <a:fld id="{BDABA838-8E5D-4A00-ABD5-F2B05CEDFF1E}" type="datetimeFigureOut">
              <a:rPr lang="fi-FI" smtClean="0"/>
              <a:t>10.6.2015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0EA213F-D214-41D0-BF49-40F275793B01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/>
          <a:p>
            <a:fld id="{BDABA838-8E5D-4A00-ABD5-F2B05CEDFF1E}" type="datetimeFigureOut">
              <a:rPr lang="fi-FI" smtClean="0"/>
              <a:t>10.6.2015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0EA213F-D214-41D0-BF49-40F275793B01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/>
          <a:p>
            <a:fld id="{BDABA838-8E5D-4A00-ABD5-F2B05CEDFF1E}" type="datetimeFigureOut">
              <a:rPr lang="fi-FI" smtClean="0"/>
              <a:t>10.6.2015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0EA213F-D214-41D0-BF49-40F275793B01}" type="slidenum">
              <a:rPr lang="fi-FI" smtClean="0"/>
              <a:t>‹#›</a:t>
            </a:fld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>
                <a:solidFill>
                  <a:schemeClr val="tx1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i-FI" dirty="0" smtClean="0"/>
              <a:t>Muokkaa tekstin perustyylejä napsauttamalla</a:t>
            </a:r>
          </a:p>
        </p:txBody>
      </p:sp>
      <p:sp>
        <p:nvSpPr>
          <p:cNvPr id="9" name="Sisällön paikkamerkki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fi-FI" dirty="0" smtClean="0"/>
              <a:t>Muokkaa tekstin perustyylejä napsauttamalla</a:t>
            </a:r>
          </a:p>
          <a:p>
            <a:pPr lvl="1" eaLnBrk="1" latinLnBrk="0" hangingPunct="1"/>
            <a:r>
              <a:rPr lang="fi-FI" dirty="0" smtClean="0"/>
              <a:t>toinen taso</a:t>
            </a:r>
          </a:p>
          <a:p>
            <a:pPr lvl="2" eaLnBrk="1" latinLnBrk="0" hangingPunct="1"/>
            <a:r>
              <a:rPr lang="fi-FI" dirty="0" smtClean="0"/>
              <a:t>kolmas taso</a:t>
            </a:r>
          </a:p>
          <a:p>
            <a:pPr lvl="3" eaLnBrk="1" latinLnBrk="0" hangingPunct="1"/>
            <a:r>
              <a:rPr lang="fi-FI" dirty="0" smtClean="0"/>
              <a:t>neljäs taso</a:t>
            </a:r>
          </a:p>
          <a:p>
            <a:pPr lvl="4" eaLnBrk="1" latinLnBrk="0" hangingPunct="1"/>
            <a:r>
              <a:rPr lang="fi-FI" dirty="0" smtClean="0"/>
              <a:t>viides taso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8" name="Suorakulmio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orakulmio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Suorakulmio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11" name="Suorakulmio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äivämäärän paikkamerkki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  <a:prstGeom prst="rect">
            <a:avLst/>
          </a:prstGeom>
        </p:spPr>
        <p:txBody>
          <a:bodyPr rtlCol="0"/>
          <a:lstStyle/>
          <a:p>
            <a:fld id="{BDABA838-8E5D-4A00-ABD5-F2B05CEDFF1E}" type="datetimeFigureOut">
              <a:rPr lang="fi-FI" smtClean="0"/>
              <a:t>10.6.2015</a:t>
            </a:fld>
            <a:endParaRPr lang="fi-FI"/>
          </a:p>
        </p:txBody>
      </p:sp>
      <p:sp>
        <p:nvSpPr>
          <p:cNvPr id="13" name="Dian numeron paikkamerkki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00EA213F-D214-41D0-BF49-40F275793B01}" type="slidenum">
              <a:rPr lang="fi-FI" smtClean="0"/>
              <a:t>‹#›</a:t>
            </a:fld>
            <a:endParaRPr lang="fi-FI"/>
          </a:p>
        </p:txBody>
      </p:sp>
      <p:sp>
        <p:nvSpPr>
          <p:cNvPr id="14" name="Alatunnisteen paikkamerkki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  <a:prstGeom prst="rect">
            <a:avLst/>
          </a:prstGeom>
        </p:spPr>
        <p:txBody>
          <a:bodyPr rtlCol="0"/>
          <a:lstStyle/>
          <a:p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i-FI" smtClean="0"/>
              <a:t>Lisää kuva napsauttamalla kuvaketta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tsikon paikkamerkki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13" name="Tekstin paikkamerkki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  <a:p>
            <a:pPr lvl="1" eaLnBrk="1" latinLnBrk="0" hangingPunct="1"/>
            <a:r>
              <a:rPr kumimoji="0" lang="fi-FI" smtClean="0"/>
              <a:t>toinen taso</a:t>
            </a:r>
          </a:p>
          <a:p>
            <a:pPr lvl="2" eaLnBrk="1" latinLnBrk="0" hangingPunct="1"/>
            <a:r>
              <a:rPr kumimoji="0" lang="fi-FI" smtClean="0"/>
              <a:t>kolmas taso</a:t>
            </a:r>
          </a:p>
          <a:p>
            <a:pPr lvl="3" eaLnBrk="1" latinLnBrk="0" hangingPunct="1"/>
            <a:r>
              <a:rPr kumimoji="0" lang="fi-FI" smtClean="0"/>
              <a:t>neljäs taso</a:t>
            </a:r>
          </a:p>
          <a:p>
            <a:pPr lvl="4" eaLnBrk="1" latinLnBrk="0" hangingPunct="1"/>
            <a:r>
              <a:rPr kumimoji="0" lang="fi-FI" smtClean="0"/>
              <a:t>viides taso</a:t>
            </a:r>
            <a:endParaRPr kumimoji="0" lang="en-US"/>
          </a:p>
        </p:txBody>
      </p:sp>
      <p:sp>
        <p:nvSpPr>
          <p:cNvPr id="7" name="Suorakulmio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Suorakulmio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orakulmio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Dian numeron paikkamerkki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0EA213F-D214-41D0-BF49-40F275793B01}" type="slidenum">
              <a:rPr lang="fi-FI" smtClean="0"/>
              <a:t>‹#›</a:t>
            </a:fld>
            <a:endParaRPr lang="fi-FI"/>
          </a:p>
        </p:txBody>
      </p:sp>
      <p:pic>
        <p:nvPicPr>
          <p:cNvPr id="2051" name="Picture 3" descr="sosiaalitaito_fi_pieni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4677" y="6165304"/>
            <a:ext cx="1274646" cy="496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5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251520" y="2132856"/>
            <a:ext cx="8587680" cy="3014464"/>
          </a:xfrm>
        </p:spPr>
        <p:txBody>
          <a:bodyPr>
            <a:normAutofit/>
          </a:bodyPr>
          <a:lstStyle/>
          <a:p>
            <a:pPr algn="ctr"/>
            <a:r>
              <a:rPr lang="fi-FI" sz="4000" i="1" dirty="0" smtClean="0">
                <a:latin typeface="Arial" pitchFamily="34" charset="0"/>
                <a:cs typeface="Arial" pitchFamily="34" charset="0"/>
                <a:sym typeface="Arial" pitchFamily="34" charset="0"/>
              </a:rPr>
              <a:t>Hyvä </a:t>
            </a:r>
            <a:r>
              <a:rPr lang="fi-FI" sz="4000" i="1" dirty="0">
                <a:latin typeface="Arial" pitchFamily="34" charset="0"/>
                <a:cs typeface="Arial" pitchFamily="34" charset="0"/>
                <a:sym typeface="Arial" pitchFamily="34" charset="0"/>
              </a:rPr>
              <a:t>arki!  Askel edellä!</a:t>
            </a:r>
            <a:r>
              <a:rPr lang="fi-FI" sz="4000" dirty="0"/>
              <a:t/>
            </a:r>
            <a:br>
              <a:rPr lang="fi-FI" sz="4000" dirty="0"/>
            </a:br>
            <a:r>
              <a:rPr lang="fi-FI" sz="4000" dirty="0"/>
              <a:t/>
            </a:r>
            <a:br>
              <a:rPr lang="fi-FI" sz="4000" dirty="0"/>
            </a:br>
            <a:r>
              <a:rPr lang="fi-FI" sz="1800" dirty="0"/>
              <a:t/>
            </a:r>
            <a:br>
              <a:rPr lang="fi-FI" sz="1800" dirty="0"/>
            </a:br>
            <a:endParaRPr lang="fi-FI" sz="1300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i-FI" sz="2000" dirty="0" err="1" smtClean="0"/>
              <a:t>SONetBotnia</a:t>
            </a:r>
            <a:r>
              <a:rPr lang="fi-FI" sz="2000" dirty="0" smtClean="0"/>
              <a:t> / Kokkola 9.6.2015 Merja salmi</a:t>
            </a:r>
            <a:endParaRPr lang="fi-FI" sz="2000" dirty="0"/>
          </a:p>
        </p:txBody>
      </p:sp>
    </p:spTree>
    <p:extLst>
      <p:ext uri="{BB962C8B-B14F-4D97-AF65-F5344CB8AC3E}">
        <p14:creationId xmlns:p14="http://schemas.microsoft.com/office/powerpoint/2010/main" val="4208812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Toimintamuodot</a:t>
            </a:r>
            <a:endParaRPr lang="fi-FI" dirty="0"/>
          </a:p>
        </p:txBody>
      </p:sp>
      <p:graphicFrame>
        <p:nvGraphicFramePr>
          <p:cNvPr id="4" name="Sisällön paikkamerkki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831823413"/>
              </p:ext>
            </p:extLst>
          </p:nvPr>
        </p:nvGraphicFramePr>
        <p:xfrm>
          <a:off x="323528" y="1595438"/>
          <a:ext cx="8568953" cy="4773236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856006"/>
                <a:gridCol w="2856006"/>
                <a:gridCol w="2856941"/>
              </a:tblGrid>
              <a:tr h="14913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100" b="1" dirty="0">
                          <a:effectLst/>
                        </a:rPr>
                        <a:t>Sosiaalialan </a:t>
                      </a:r>
                      <a:r>
                        <a:rPr lang="fi-FI" sz="1100" b="1" dirty="0" smtClean="0">
                          <a:effectLst/>
                        </a:rPr>
                        <a:t>kehittäminen </a:t>
                      </a:r>
                      <a:r>
                        <a:rPr lang="fi-FI" sz="900" b="0" baseline="0" dirty="0" smtClean="0">
                          <a:effectLst/>
                        </a:rPr>
                        <a:t>(41% piti melko tai erittäin tärkeänä)</a:t>
                      </a:r>
                      <a:endParaRPr lang="fi-FI" sz="900" b="1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1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700" dirty="0">
                          <a:effectLst/>
                        </a:rPr>
                        <a:t>Prosessien kehittäminen palvelurakenteissa</a:t>
                      </a:r>
                      <a:endParaRPr lang="fi-FI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700" dirty="0">
                          <a:effectLst/>
                        </a:rPr>
                        <a:t>Seudullinen kehittämistyön koordinointi</a:t>
                      </a:r>
                      <a:endParaRPr lang="fi-FI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700" dirty="0">
                          <a:effectLst/>
                        </a:rPr>
                        <a:t>Lakien / ohjelmien toimeenpanon ja soveltamisen tuki</a:t>
                      </a:r>
                      <a:endParaRPr lang="fi-FI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700" dirty="0">
                          <a:effectLst/>
                        </a:rPr>
                        <a:t>Yhteiset linjaukset </a:t>
                      </a:r>
                      <a:endParaRPr lang="fi-FI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700" dirty="0">
                          <a:effectLst/>
                        </a:rPr>
                        <a:t>Asiantuntijaverkostot</a:t>
                      </a:r>
                      <a:endParaRPr lang="fi-FI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700" dirty="0">
                          <a:effectLst/>
                        </a:rPr>
                        <a:t>Kehittämistyön suunnittelu ja </a:t>
                      </a:r>
                      <a:r>
                        <a:rPr lang="fi-FI" sz="700" dirty="0" err="1">
                          <a:effectLst/>
                        </a:rPr>
                        <a:t>hankkeistus</a:t>
                      </a:r>
                      <a:endParaRPr lang="fi-FI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700" dirty="0">
                          <a:effectLst/>
                        </a:rPr>
                        <a:t>Kehittämistyön rahoitusmekanismit</a:t>
                      </a:r>
                      <a:endParaRPr lang="fi-FI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100" dirty="0">
                          <a:effectLst/>
                        </a:rPr>
                        <a:t> </a:t>
                      </a:r>
                      <a:endParaRPr lang="fi-FI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680" marR="616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i-FI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680" marR="616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100" b="1" dirty="0">
                          <a:effectLst/>
                        </a:rPr>
                        <a:t>Tiedolla </a:t>
                      </a:r>
                      <a:r>
                        <a:rPr lang="fi-FI" sz="1100" b="1" dirty="0" smtClean="0">
                          <a:effectLst/>
                        </a:rPr>
                        <a:t>johtaminen</a:t>
                      </a:r>
                      <a:r>
                        <a:rPr lang="fi-FI" sz="1100" b="0" baseline="0" dirty="0">
                          <a:effectLst/>
                        </a:rPr>
                        <a:t> </a:t>
                      </a:r>
                      <a:r>
                        <a:rPr lang="fi-FI" sz="900" b="0" baseline="0" dirty="0" smtClean="0">
                          <a:effectLst/>
                        </a:rPr>
                        <a:t>(59% piti melko tai erittäin tärkeänä)</a:t>
                      </a:r>
                      <a:endParaRPr lang="fi-FI" sz="9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100" dirty="0">
                          <a:effectLst/>
                        </a:rPr>
                        <a:t>tietoperustan vahvistaminen kehittämistyön tueksi</a:t>
                      </a:r>
                      <a:r>
                        <a:rPr lang="fi-FI" sz="700" dirty="0">
                          <a:effectLst/>
                        </a:rPr>
                        <a:t> </a:t>
                      </a:r>
                      <a:endParaRPr lang="fi-FI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700" dirty="0">
                          <a:effectLst/>
                        </a:rPr>
                        <a:t> </a:t>
                      </a:r>
                      <a:endParaRPr lang="fi-FI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700" dirty="0">
                          <a:effectLst/>
                        </a:rPr>
                        <a:t>Suunnittelun, kehittämisen ja päätöksenteon tueksi</a:t>
                      </a:r>
                      <a:endParaRPr lang="fi-FI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700" dirty="0">
                          <a:effectLst/>
                        </a:rPr>
                        <a:t> </a:t>
                      </a:r>
                      <a:endParaRPr lang="fi-FI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700" dirty="0">
                          <a:effectLst/>
                        </a:rPr>
                        <a:t>(selvitykset, kartoitukset, katsaukset)</a:t>
                      </a:r>
                      <a:endParaRPr lang="fi-FI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700" dirty="0">
                          <a:effectLst/>
                        </a:rPr>
                        <a:t> </a:t>
                      </a:r>
                      <a:endParaRPr lang="fi-FI" sz="7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700" dirty="0" smtClean="0">
                          <a:effectLst/>
                        </a:rPr>
                        <a:t>Kansa -valmistautuminen</a:t>
                      </a:r>
                      <a:endParaRPr lang="fi-FI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700" dirty="0">
                          <a:effectLst/>
                        </a:rPr>
                        <a:t>Ennakointityö</a:t>
                      </a:r>
                      <a:endParaRPr lang="fi-FI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100" dirty="0">
                          <a:effectLst/>
                        </a:rPr>
                        <a:t> </a:t>
                      </a:r>
                      <a:endParaRPr lang="fi-FI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680" marR="616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753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100" dirty="0">
                          <a:effectLst/>
                        </a:rPr>
                        <a:t> </a:t>
                      </a:r>
                      <a:endParaRPr lang="fi-FI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680" marR="616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100" dirty="0">
                          <a:effectLst/>
                        </a:rPr>
                        <a:t> </a:t>
                      </a:r>
                      <a:endParaRPr lang="fi-FI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680" marR="616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100" dirty="0">
                          <a:effectLst/>
                        </a:rPr>
                        <a:t> </a:t>
                      </a:r>
                      <a:endParaRPr lang="fi-FI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680" marR="61680" marT="0" marB="0">
                    <a:noFill/>
                  </a:tcPr>
                </a:tc>
              </a:tr>
              <a:tr h="16060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i-FI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680" marR="616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100" b="1" dirty="0">
                          <a:effectLst/>
                        </a:rPr>
                        <a:t>Vaikuttaminen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100" b="1" dirty="0">
                          <a:effectLst/>
                        </a:rPr>
                        <a:t>valtakunnallisesti ja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100" b="1" dirty="0">
                          <a:effectLst/>
                        </a:rPr>
                        <a:t>alueellisesti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1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700" dirty="0">
                          <a:effectLst/>
                        </a:rPr>
                        <a:t>Asiantuntijalausunnot ja kommentoinnit</a:t>
                      </a:r>
                      <a:endParaRPr lang="fi-FI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700" dirty="0">
                          <a:effectLst/>
                        </a:rPr>
                        <a:t>Osallistuminen neuvottelukuntiin, työryhmiin</a:t>
                      </a:r>
                      <a:endParaRPr lang="fi-FI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700" dirty="0">
                          <a:effectLst/>
                        </a:rPr>
                        <a:t>Mediavaikuttaminen</a:t>
                      </a:r>
                      <a:endParaRPr lang="fi-FI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700" dirty="0">
                          <a:effectLst/>
                        </a:rPr>
                        <a:t>Asiantuntijavaikuttaminen</a:t>
                      </a:r>
                      <a:endParaRPr lang="fi-FI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1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100" dirty="0">
                          <a:effectLst/>
                        </a:rPr>
                        <a:t> </a:t>
                      </a:r>
                      <a:endParaRPr lang="fi-FI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680" marR="616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i-FI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680" marR="61680" marT="0" marB="0">
                    <a:noFill/>
                  </a:tcPr>
                </a:tc>
              </a:tr>
              <a:tr h="1753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100" dirty="0">
                          <a:effectLst/>
                        </a:rPr>
                        <a:t> </a:t>
                      </a:r>
                      <a:endParaRPr lang="fi-FI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680" marR="616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100" dirty="0">
                          <a:effectLst/>
                        </a:rPr>
                        <a:t> </a:t>
                      </a:r>
                      <a:endParaRPr lang="fi-FI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680" marR="616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100" dirty="0">
                          <a:effectLst/>
                        </a:rPr>
                        <a:t> </a:t>
                      </a:r>
                      <a:endParaRPr lang="fi-FI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680" marR="61680" marT="0" marB="0">
                    <a:noFill/>
                  </a:tcPr>
                </a:tc>
              </a:tr>
              <a:tr h="12619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100" b="1" dirty="0">
                          <a:effectLst/>
                        </a:rPr>
                        <a:t>Ammatillisen osaamisen </a:t>
                      </a:r>
                      <a:r>
                        <a:rPr lang="fi-FI" sz="1100" b="1" dirty="0" smtClean="0">
                          <a:effectLst/>
                        </a:rPr>
                        <a:t>vahvistaminen </a:t>
                      </a:r>
                      <a:r>
                        <a:rPr lang="fi-FI" sz="1100" dirty="0">
                          <a:effectLst/>
                        </a:rPr>
                        <a:t> </a:t>
                      </a:r>
                      <a:r>
                        <a:rPr lang="fi-FI" sz="900" b="1" dirty="0" smtClean="0">
                          <a:effectLst/>
                        </a:rPr>
                        <a:t>(</a:t>
                      </a:r>
                      <a:r>
                        <a:rPr lang="fi-FI" sz="900" b="0" baseline="0" dirty="0" smtClean="0">
                          <a:effectLst/>
                        </a:rPr>
                        <a:t>32% pitänyt piti melko tai erittäin tärkeänä)</a:t>
                      </a:r>
                      <a:endParaRPr lang="fi-FI" sz="900" b="1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fi-FI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700" dirty="0">
                          <a:effectLst/>
                        </a:rPr>
                        <a:t>Koulutukset, työkokoukset, ammattilaisten verkostot, asiantuntijayhteistyö</a:t>
                      </a:r>
                      <a:endParaRPr lang="fi-FI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700" dirty="0">
                          <a:effectLst/>
                        </a:rPr>
                        <a:t> </a:t>
                      </a:r>
                      <a:endParaRPr lang="fi-FI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700" dirty="0">
                          <a:effectLst/>
                        </a:rPr>
                        <a:t>Uudistuvan lainsäädännön toimeenpanon tuki</a:t>
                      </a:r>
                      <a:endParaRPr lang="fi-FI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100" dirty="0">
                          <a:effectLst/>
                        </a:rPr>
                        <a:t> </a:t>
                      </a:r>
                      <a:endParaRPr lang="fi-FI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680" marR="616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i-FI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680" marR="616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1100" b="1" dirty="0">
                          <a:effectLst/>
                        </a:rPr>
                        <a:t>Muu yhteistyö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700" dirty="0">
                          <a:effectLst/>
                        </a:rPr>
                        <a:t> </a:t>
                      </a:r>
                      <a:endParaRPr lang="fi-FI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i-FI" sz="700" dirty="0">
                          <a:effectLst/>
                        </a:rPr>
                        <a:t>Sidosryhmäyhteistyö: valtakunnalliset sosiaalialan osaamiskeskusverkostot, muut sidosryhmien verkostot</a:t>
                      </a:r>
                      <a:endParaRPr lang="fi-FI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680" marR="616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AutoShape 9"/>
          <p:cNvSpPr>
            <a:spLocks noChangeArrowheads="1"/>
          </p:cNvSpPr>
          <p:nvPr/>
        </p:nvSpPr>
        <p:spPr bwMode="auto">
          <a:xfrm>
            <a:off x="3995936" y="5301208"/>
            <a:ext cx="1190625" cy="590550"/>
          </a:xfrm>
          <a:prstGeom prst="leftRightArrow">
            <a:avLst>
              <a:gd name="adj1" fmla="val 50000"/>
              <a:gd name="adj2" fmla="val 40323"/>
            </a:avLst>
          </a:prstGeom>
          <a:solidFill>
            <a:srgbClr val="4F81BD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" name="AutoShape 10"/>
          <p:cNvSpPr>
            <a:spLocks noChangeArrowheads="1"/>
          </p:cNvSpPr>
          <p:nvPr/>
        </p:nvSpPr>
        <p:spPr bwMode="auto">
          <a:xfrm>
            <a:off x="3995936" y="1985963"/>
            <a:ext cx="1190625" cy="590550"/>
          </a:xfrm>
          <a:prstGeom prst="leftRightArrow">
            <a:avLst>
              <a:gd name="adj1" fmla="val 50000"/>
              <a:gd name="adj2" fmla="val 40323"/>
            </a:avLst>
          </a:prstGeom>
          <a:solidFill>
            <a:srgbClr val="4F81BD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7" name="AutoShape 11"/>
          <p:cNvSpPr>
            <a:spLocks noChangeArrowheads="1"/>
          </p:cNvSpPr>
          <p:nvPr/>
        </p:nvSpPr>
        <p:spPr bwMode="auto">
          <a:xfrm>
            <a:off x="1589088" y="3284984"/>
            <a:ext cx="485775" cy="1266825"/>
          </a:xfrm>
          <a:prstGeom prst="upDownArrow">
            <a:avLst>
              <a:gd name="adj1" fmla="val 50000"/>
              <a:gd name="adj2" fmla="val 52157"/>
            </a:avLst>
          </a:prstGeom>
          <a:solidFill>
            <a:srgbClr val="4F81BD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8" name="AutoShape 12"/>
          <p:cNvSpPr>
            <a:spLocks noChangeArrowheads="1"/>
          </p:cNvSpPr>
          <p:nvPr/>
        </p:nvSpPr>
        <p:spPr bwMode="auto">
          <a:xfrm>
            <a:off x="7020272" y="3356992"/>
            <a:ext cx="485775" cy="1266825"/>
          </a:xfrm>
          <a:prstGeom prst="upDownArrow">
            <a:avLst>
              <a:gd name="adj1" fmla="val 50000"/>
              <a:gd name="adj2" fmla="val 52157"/>
            </a:avLst>
          </a:prstGeom>
          <a:solidFill>
            <a:srgbClr val="4F81BD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2074863" y="15954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2074863" y="20526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llipsi 2"/>
          <p:cNvSpPr/>
          <p:nvPr/>
        </p:nvSpPr>
        <p:spPr>
          <a:xfrm>
            <a:off x="5508104" y="980728"/>
            <a:ext cx="3528392" cy="252028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1" name="Tekstiruutu 10"/>
          <p:cNvSpPr txBox="1"/>
          <p:nvPr/>
        </p:nvSpPr>
        <p:spPr>
          <a:xfrm>
            <a:off x="5094312" y="404664"/>
            <a:ext cx="385192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dirty="0"/>
              <a:t>T</a:t>
            </a:r>
            <a:r>
              <a:rPr lang="fi-FI" sz="1400" dirty="0" smtClean="0"/>
              <a:t>oimintaan </a:t>
            </a:r>
            <a:r>
              <a:rPr lang="fi-FI" sz="1400" dirty="0"/>
              <a:t>liittyvissä arvioinneissa todettu </a:t>
            </a:r>
            <a:r>
              <a:rPr lang="fi-FI" sz="1400" dirty="0" smtClean="0"/>
              <a:t>sekä laadukkaaksi että ”tarpeelliseksi” toiminnaksi (59%). Hyödyntäminen laajaa.</a:t>
            </a:r>
            <a:endParaRPr lang="fi-FI" sz="1400" dirty="0"/>
          </a:p>
        </p:txBody>
      </p:sp>
    </p:spTree>
    <p:extLst>
      <p:ext uri="{BB962C8B-B14F-4D97-AF65-F5344CB8AC3E}">
        <p14:creationId xmlns:p14="http://schemas.microsoft.com/office/powerpoint/2010/main" val="2978063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Tiedontuotanto </a:t>
            </a:r>
            <a:r>
              <a:rPr lang="fi-FI" sz="2400" dirty="0" smtClean="0"/>
              <a:t>(vuosittain 5 – 15 selvitystä)</a:t>
            </a:r>
            <a:endParaRPr lang="fi-FI" dirty="0"/>
          </a:p>
        </p:txBody>
      </p:sp>
      <p:graphicFrame>
        <p:nvGraphicFramePr>
          <p:cNvPr id="4" name="Kaaviokuva 3"/>
          <p:cNvGraphicFramePr/>
          <p:nvPr>
            <p:extLst>
              <p:ext uri="{D42A27DB-BD31-4B8C-83A1-F6EECF244321}">
                <p14:modId xmlns:p14="http://schemas.microsoft.com/office/powerpoint/2010/main" val="885442200"/>
              </p:ext>
            </p:extLst>
          </p:nvPr>
        </p:nvGraphicFramePr>
        <p:xfrm>
          <a:off x="35497" y="1268760"/>
          <a:ext cx="9108503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kstiruutu 4"/>
          <p:cNvSpPr txBox="1"/>
          <p:nvPr/>
        </p:nvSpPr>
        <p:spPr>
          <a:xfrm>
            <a:off x="2923707" y="3573016"/>
            <a:ext cx="367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dirty="0" smtClean="0"/>
              <a:t>… suunnittelu, toteutus, arviointi, kehittäminen, johtaminen, päätöksenteko …</a:t>
            </a:r>
            <a:endParaRPr lang="fi-FI" sz="1400" dirty="0"/>
          </a:p>
        </p:txBody>
      </p:sp>
      <p:sp>
        <p:nvSpPr>
          <p:cNvPr id="3" name="Tekstiruutu 2"/>
          <p:cNvSpPr txBox="1"/>
          <p:nvPr/>
        </p:nvSpPr>
        <p:spPr>
          <a:xfrm>
            <a:off x="1763688" y="1340768"/>
            <a:ext cx="302433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i-FI" sz="1100" b="1" dirty="0" smtClean="0"/>
              <a:t>primaaritiedon tuottamisen ongelmat ja haasteet</a:t>
            </a:r>
          </a:p>
          <a:p>
            <a:pPr marL="285750" indent="-285750">
              <a:buFontTx/>
              <a:buChar char="-"/>
            </a:pPr>
            <a:r>
              <a:rPr lang="fi-FI" sz="1100" b="1" dirty="0" smtClean="0"/>
              <a:t>substanssitiedon lisäksi painostaa kuntia yhdenmukaistamaan määrityksiä, toimintatapoja …</a:t>
            </a:r>
          </a:p>
          <a:p>
            <a:pPr marL="285750" indent="-285750">
              <a:buFontTx/>
              <a:buChar char="-"/>
            </a:pPr>
            <a:r>
              <a:rPr lang="fi-FI" sz="1100" b="1" dirty="0" smtClean="0"/>
              <a:t>systemaattista, toistettavaa</a:t>
            </a:r>
            <a:endParaRPr lang="fi-FI" sz="1100" b="1" dirty="0"/>
          </a:p>
        </p:txBody>
      </p:sp>
      <p:sp>
        <p:nvSpPr>
          <p:cNvPr id="6" name="Tekstiruutu 5"/>
          <p:cNvSpPr txBox="1"/>
          <p:nvPr/>
        </p:nvSpPr>
        <p:spPr>
          <a:xfrm>
            <a:off x="107504" y="3068960"/>
            <a:ext cx="292370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i-FI" sz="1100" b="1" dirty="0" smtClean="0"/>
              <a:t>Menetelmällisesti ja lähdekritiikin kestävät ratkaisut  </a:t>
            </a:r>
          </a:p>
          <a:p>
            <a:pPr marL="285750" indent="-285750">
              <a:buFontTx/>
              <a:buChar char="-"/>
            </a:pPr>
            <a:r>
              <a:rPr lang="fi-FI" sz="1100" b="1" dirty="0" smtClean="0"/>
              <a:t>laajat aineistot </a:t>
            </a:r>
            <a:endParaRPr lang="fi-FI" sz="1100" b="1" dirty="0"/>
          </a:p>
        </p:txBody>
      </p:sp>
      <p:sp>
        <p:nvSpPr>
          <p:cNvPr id="7" name="Tekstiruutu 6"/>
          <p:cNvSpPr txBox="1"/>
          <p:nvPr/>
        </p:nvSpPr>
        <p:spPr>
          <a:xfrm>
            <a:off x="6668123" y="2974886"/>
            <a:ext cx="23762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100" dirty="0" smtClean="0"/>
              <a:t>- </a:t>
            </a:r>
            <a:r>
              <a:rPr lang="fi-FI" sz="1100" b="1" dirty="0" smtClean="0"/>
              <a:t>vahva tutkimuksellinen pohja</a:t>
            </a:r>
            <a:endParaRPr lang="fi-FI" sz="1100" b="1" dirty="0"/>
          </a:p>
        </p:txBody>
      </p:sp>
      <p:sp>
        <p:nvSpPr>
          <p:cNvPr id="8" name="Tekstiruutu 7"/>
          <p:cNvSpPr txBox="1"/>
          <p:nvPr/>
        </p:nvSpPr>
        <p:spPr>
          <a:xfrm>
            <a:off x="6596115" y="4013380"/>
            <a:ext cx="25202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100" b="1" dirty="0" smtClean="0"/>
              <a:t>- etsitään uusia lähestymistapoja, menetelmiä </a:t>
            </a:r>
            <a:endParaRPr lang="fi-FI" sz="1100" b="1" dirty="0"/>
          </a:p>
        </p:txBody>
      </p:sp>
      <p:sp>
        <p:nvSpPr>
          <p:cNvPr id="9" name="Tekstiruutu 8"/>
          <p:cNvSpPr txBox="1"/>
          <p:nvPr/>
        </p:nvSpPr>
        <p:spPr>
          <a:xfrm>
            <a:off x="785026" y="6093296"/>
            <a:ext cx="83589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b="1" dirty="0" smtClean="0"/>
              <a:t>Tutkimusvastausten lisäksi tiedontuotanto on </a:t>
            </a:r>
            <a:r>
              <a:rPr lang="fi-FI" sz="1400" b="1" dirty="0"/>
              <a:t>h</a:t>
            </a:r>
            <a:r>
              <a:rPr lang="fi-FI" sz="1400" b="1" dirty="0" smtClean="0"/>
              <a:t>ionut kuntien yhteisiä / seudullisia </a:t>
            </a:r>
          </a:p>
          <a:p>
            <a:r>
              <a:rPr lang="fi-FI" sz="1400" b="1" dirty="0" smtClean="0"/>
              <a:t>käytäntöjä, määrittelyjä ja toimintatapoja yhtenäisemmiksi! Valmistautuminen </a:t>
            </a:r>
            <a:r>
              <a:rPr lang="fi-FI" sz="1400" b="1" smtClean="0"/>
              <a:t>Kansa –arkistoon.</a:t>
            </a:r>
            <a:endParaRPr lang="fi-FI" sz="1400" b="1" dirty="0"/>
          </a:p>
        </p:txBody>
      </p:sp>
      <p:sp>
        <p:nvSpPr>
          <p:cNvPr id="10" name="Tekstiruutu 9"/>
          <p:cNvSpPr txBox="1"/>
          <p:nvPr/>
        </p:nvSpPr>
        <p:spPr>
          <a:xfrm>
            <a:off x="107504" y="4077072"/>
            <a:ext cx="3059832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i-FI" sz="1000" dirty="0">
                <a:solidFill>
                  <a:schemeClr val="bg1">
                    <a:lumMod val="50000"/>
                  </a:schemeClr>
                </a:solidFill>
              </a:rPr>
              <a:t>Lastensuojelulain hengen toteutuminen 2011 (2012) (väestö 100 000)</a:t>
            </a:r>
          </a:p>
          <a:p>
            <a:pPr lvl="0"/>
            <a:r>
              <a:rPr lang="fi-FI" sz="1000" dirty="0">
                <a:solidFill>
                  <a:schemeClr val="bg1">
                    <a:lumMod val="50000"/>
                  </a:schemeClr>
                </a:solidFill>
              </a:rPr>
              <a:t>Uudet toimeentulotuen </a:t>
            </a:r>
            <a:r>
              <a:rPr lang="fi-FI" sz="1000" dirty="0" err="1">
                <a:solidFill>
                  <a:schemeClr val="bg1">
                    <a:lumMod val="50000"/>
                  </a:schemeClr>
                </a:solidFill>
              </a:rPr>
              <a:t>asiakkuudet</a:t>
            </a:r>
            <a:r>
              <a:rPr lang="fi-FI" sz="1000" dirty="0">
                <a:solidFill>
                  <a:schemeClr val="bg1">
                    <a:lumMod val="50000"/>
                  </a:schemeClr>
                </a:solidFill>
              </a:rPr>
              <a:t> 2012 (2013) (väestö 120 000)</a:t>
            </a:r>
          </a:p>
          <a:p>
            <a:pPr lvl="0"/>
            <a:r>
              <a:rPr lang="fi-FI" sz="1000" dirty="0">
                <a:solidFill>
                  <a:schemeClr val="bg1">
                    <a:lumMod val="50000"/>
                  </a:schemeClr>
                </a:solidFill>
              </a:rPr>
              <a:t>Työajan kohdentumisen tarkastelua (useita); lastensuojelun ja aikuisten sosiaalityö, kotihoito</a:t>
            </a:r>
          </a:p>
          <a:p>
            <a:pPr lvl="0"/>
            <a:r>
              <a:rPr lang="fi-FI" sz="1000" dirty="0">
                <a:solidFill>
                  <a:schemeClr val="bg1">
                    <a:lumMod val="50000"/>
                  </a:schemeClr>
                </a:solidFill>
              </a:rPr>
              <a:t>Prosessikuvauksia</a:t>
            </a:r>
          </a:p>
          <a:p>
            <a:pPr lvl="0"/>
            <a:r>
              <a:rPr lang="fi-FI" sz="1000" dirty="0">
                <a:solidFill>
                  <a:schemeClr val="bg1">
                    <a:lumMod val="50000"/>
                  </a:schemeClr>
                </a:solidFill>
              </a:rPr>
              <a:t>Asiakastyön yhtenäisten tietosisältöjen määrittely (lastensuojelu, toimeentulotuki)</a:t>
            </a:r>
          </a:p>
          <a:p>
            <a:pPr lvl="0"/>
            <a:r>
              <a:rPr lang="fi-FI" sz="1000" dirty="0">
                <a:solidFill>
                  <a:schemeClr val="bg1">
                    <a:lumMod val="50000"/>
                  </a:schemeClr>
                </a:solidFill>
              </a:rPr>
              <a:t>Sosiaalipalvelujen eheyttä tukevat tilaratkaisut (selvitys tilojen käytöstä ja tulevaisuuden tarpeista</a:t>
            </a:r>
            <a:r>
              <a:rPr lang="fi-FI" sz="1000" dirty="0" smtClean="0">
                <a:solidFill>
                  <a:schemeClr val="bg1">
                    <a:lumMod val="50000"/>
                  </a:schemeClr>
                </a:solidFill>
              </a:rPr>
              <a:t>)</a:t>
            </a:r>
          </a:p>
          <a:p>
            <a:pPr lvl="0"/>
            <a:r>
              <a:rPr lang="fi-FI" sz="1000" dirty="0" smtClean="0">
                <a:solidFill>
                  <a:schemeClr val="bg1">
                    <a:lumMod val="50000"/>
                  </a:schemeClr>
                </a:solidFill>
              </a:rPr>
              <a:t>Kotipalvelujen henkilöstön näkemyksiä kehittämistarpeista (275)</a:t>
            </a:r>
            <a:endParaRPr lang="fi-FI" sz="1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Tekstiruutu 10"/>
          <p:cNvSpPr txBox="1"/>
          <p:nvPr/>
        </p:nvSpPr>
        <p:spPr>
          <a:xfrm>
            <a:off x="4788024" y="1340768"/>
            <a:ext cx="424847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i-FI" sz="1000" dirty="0">
                <a:solidFill>
                  <a:schemeClr val="bg1">
                    <a:lumMod val="50000"/>
                  </a:schemeClr>
                </a:solidFill>
              </a:rPr>
              <a:t>Kuntalaisten näkemyksiä hyvinvoinnista, terveydestä ja palveluista 2010 (10 kuntaa) , 2014 ( 6 kuntaa), Hyvinkää </a:t>
            </a:r>
            <a:r>
              <a:rPr lang="fi-FI" sz="1000" dirty="0" smtClean="0">
                <a:solidFill>
                  <a:schemeClr val="bg1">
                    <a:lumMod val="50000"/>
                  </a:schemeClr>
                </a:solidFill>
              </a:rPr>
              <a:t>2015 (505)</a:t>
            </a:r>
            <a:endParaRPr lang="fi-FI" sz="1000" dirty="0">
              <a:solidFill>
                <a:schemeClr val="bg1">
                  <a:lumMod val="50000"/>
                </a:schemeClr>
              </a:solidFill>
            </a:endParaRPr>
          </a:p>
          <a:p>
            <a:pPr lvl="0"/>
            <a:r>
              <a:rPr lang="fi-FI" sz="1000" dirty="0">
                <a:solidFill>
                  <a:schemeClr val="bg1">
                    <a:lumMod val="50000"/>
                  </a:schemeClr>
                </a:solidFill>
              </a:rPr>
              <a:t>Sosiaalitoimistojen asiakkaiden näkemyksiä palveluista ja </a:t>
            </a:r>
            <a:r>
              <a:rPr lang="fi-FI" sz="1000" dirty="0" smtClean="0">
                <a:solidFill>
                  <a:schemeClr val="bg1">
                    <a:lumMod val="50000"/>
                  </a:schemeClr>
                </a:solidFill>
              </a:rPr>
              <a:t>palveluiden </a:t>
            </a:r>
            <a:r>
              <a:rPr lang="fi-FI" sz="1000" dirty="0">
                <a:solidFill>
                  <a:schemeClr val="bg1">
                    <a:lumMod val="50000"/>
                  </a:schemeClr>
                </a:solidFill>
              </a:rPr>
              <a:t>kehittämisestä 2013 (4 kuntaa)</a:t>
            </a:r>
          </a:p>
          <a:p>
            <a:pPr lvl="0"/>
            <a:r>
              <a:rPr lang="fi-FI" sz="1000" dirty="0">
                <a:solidFill>
                  <a:schemeClr val="bg1">
                    <a:lumMod val="50000"/>
                  </a:schemeClr>
                </a:solidFill>
              </a:rPr>
              <a:t>Viidennen luokan oppilaiden hyvinvointi ja terveys 2011, 2012, 2014 (kattanut 76 – 94% ikäryhmästä N2500)</a:t>
            </a:r>
          </a:p>
          <a:p>
            <a:pPr lvl="0"/>
            <a:r>
              <a:rPr lang="fi-FI" sz="1000" dirty="0">
                <a:solidFill>
                  <a:schemeClr val="bg1">
                    <a:lumMod val="50000"/>
                  </a:schemeClr>
                </a:solidFill>
              </a:rPr>
              <a:t>Neljävuotiaiden lasten kokemuksia päivähoidosta ja kotoa 2011, 2012, 2014 (N650</a:t>
            </a:r>
            <a:r>
              <a:rPr lang="fi-FI" sz="1000" dirty="0" smtClean="0">
                <a:solidFill>
                  <a:schemeClr val="bg1">
                    <a:lumMod val="50000"/>
                  </a:schemeClr>
                </a:solidFill>
              </a:rPr>
              <a:t>)</a:t>
            </a:r>
          </a:p>
          <a:p>
            <a:pPr lvl="0"/>
            <a:r>
              <a:rPr lang="fi-FI" sz="1000" dirty="0" smtClean="0">
                <a:solidFill>
                  <a:schemeClr val="bg1">
                    <a:lumMod val="50000"/>
                  </a:schemeClr>
                </a:solidFill>
              </a:rPr>
              <a:t>Kotona asuvien yli 75 –v. kokemuksia palveluista ja hyvinvoinnista (875) 2014</a:t>
            </a:r>
            <a:endParaRPr lang="fi-FI" sz="1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" name="Tekstiruutu 11"/>
          <p:cNvSpPr txBox="1"/>
          <p:nvPr/>
        </p:nvSpPr>
        <p:spPr>
          <a:xfrm>
            <a:off x="23928" y="3501008"/>
            <a:ext cx="3312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i="1" dirty="0" smtClean="0">
                <a:solidFill>
                  <a:srgbClr val="FF0000"/>
                </a:solidFill>
              </a:rPr>
              <a:t>Tietokanta, </a:t>
            </a:r>
            <a:r>
              <a:rPr lang="fi-FI" i="1" dirty="0" err="1" smtClean="0">
                <a:solidFill>
                  <a:srgbClr val="FF0000"/>
                </a:solidFill>
              </a:rPr>
              <a:t>Risk</a:t>
            </a:r>
            <a:r>
              <a:rPr lang="fi-FI" i="1" dirty="0" smtClean="0">
                <a:solidFill>
                  <a:srgbClr val="FF0000"/>
                </a:solidFill>
              </a:rPr>
              <a:t> </a:t>
            </a:r>
            <a:r>
              <a:rPr lang="fi-FI" i="1" dirty="0" err="1" smtClean="0">
                <a:solidFill>
                  <a:srgbClr val="FF0000"/>
                </a:solidFill>
              </a:rPr>
              <a:t>Stratification</a:t>
            </a:r>
            <a:r>
              <a:rPr lang="fi-FI" i="1" dirty="0" smtClean="0">
                <a:solidFill>
                  <a:srgbClr val="FF0000"/>
                </a:solidFill>
              </a:rPr>
              <a:t>, työkalut 2015</a:t>
            </a:r>
            <a:endParaRPr lang="fi-FI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1109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8" grpId="0"/>
      <p:bldP spid="9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Ja tänne vaikka joku kuvio</a:t>
            </a:r>
            <a:endParaRPr lang="fi-FI" dirty="0"/>
          </a:p>
        </p:txBody>
      </p:sp>
      <p:graphicFrame>
        <p:nvGraphicFramePr>
          <p:cNvPr id="3" name="Kaaviokuva 2"/>
          <p:cNvGraphicFramePr/>
          <p:nvPr>
            <p:extLst>
              <p:ext uri="{D42A27DB-BD31-4B8C-83A1-F6EECF244321}">
                <p14:modId xmlns:p14="http://schemas.microsoft.com/office/powerpoint/2010/main" val="3047406292"/>
              </p:ext>
            </p:extLst>
          </p:nvPr>
        </p:nvGraphicFramePr>
        <p:xfrm>
          <a:off x="107504" y="1484784"/>
          <a:ext cx="8928992" cy="53732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5" descr="bisnesmalli-kanvaasi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36" y="-40206"/>
            <a:ext cx="9144000" cy="60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uorakulmio 4"/>
          <p:cNvSpPr/>
          <p:nvPr/>
        </p:nvSpPr>
        <p:spPr>
          <a:xfrm>
            <a:off x="3756113" y="188640"/>
            <a:ext cx="1647056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5250" indent="-95250">
              <a:buSzPct val="100000"/>
              <a:buFontTx/>
              <a:buChar char="-"/>
            </a:pPr>
            <a:r>
              <a:rPr lang="fi-FI" sz="800" dirty="0">
                <a:latin typeface="Arial" pitchFamily="34" charset="0"/>
                <a:cs typeface="Arial" pitchFamily="34" charset="0"/>
                <a:sym typeface="Arial" pitchFamily="34" charset="0"/>
              </a:rPr>
              <a:t>Eettisyys (julkisten / yhteisten varojen ja muiden resurssien oikean käytön turvaaminen, tehokas ja joustava oma toiminta, keskittyminen ydin-/perusasioihin) </a:t>
            </a:r>
          </a:p>
          <a:p>
            <a:pPr marL="95250" indent="-95250">
              <a:buSzPct val="100000"/>
              <a:buFontTx/>
              <a:buChar char="-"/>
            </a:pPr>
            <a:r>
              <a:rPr lang="fi-FI" sz="800" dirty="0" smtClean="0">
                <a:latin typeface="Arial" pitchFamily="34" charset="0"/>
                <a:cs typeface="Arial" pitchFamily="34" charset="0"/>
                <a:sym typeface="Arial" pitchFamily="34" charset="0"/>
              </a:rPr>
              <a:t>Ammatillisuus</a:t>
            </a:r>
          </a:p>
          <a:p>
            <a:pPr marL="95250" indent="-95250">
              <a:buSzPct val="100000"/>
              <a:buFontTx/>
              <a:buChar char="-"/>
            </a:pPr>
            <a:r>
              <a:rPr lang="fi-FI" sz="800" dirty="0" smtClean="0">
                <a:latin typeface="Arial" pitchFamily="34" charset="0"/>
                <a:cs typeface="Arial" pitchFamily="34" charset="0"/>
                <a:sym typeface="Arial" pitchFamily="34" charset="0"/>
              </a:rPr>
              <a:t>Tutkimus ja tiede ”alustana”</a:t>
            </a:r>
            <a:endParaRPr lang="fi-FI" sz="800" dirty="0">
              <a:latin typeface="Arial" pitchFamily="34" charset="0"/>
              <a:cs typeface="Arial" pitchFamily="34" charset="0"/>
              <a:sym typeface="Arial" pitchFamily="34" charset="0"/>
            </a:endParaRPr>
          </a:p>
          <a:p>
            <a:pPr marL="95250" indent="-95250">
              <a:buSzPct val="100000"/>
              <a:buFontTx/>
              <a:buChar char="-"/>
            </a:pPr>
            <a:r>
              <a:rPr lang="fi-FI" sz="800" dirty="0">
                <a:latin typeface="Arial" pitchFamily="34" charset="0"/>
                <a:cs typeface="Arial" pitchFamily="34" charset="0"/>
                <a:sym typeface="Arial" pitchFamily="34" charset="0"/>
              </a:rPr>
              <a:t>Neutraalius / ”erillisyys”</a:t>
            </a:r>
          </a:p>
          <a:p>
            <a:pPr marL="95250" indent="-95250">
              <a:buSzPct val="100000"/>
              <a:buFontTx/>
              <a:buChar char="-"/>
            </a:pPr>
            <a:r>
              <a:rPr lang="fi-FI" sz="800" dirty="0">
                <a:latin typeface="Arial" pitchFamily="34" charset="0"/>
                <a:cs typeface="Arial" pitchFamily="34" charset="0"/>
                <a:sym typeface="Arial" pitchFamily="34" charset="0"/>
              </a:rPr>
              <a:t>Asiantuntijuus (toimitaan asiantuntijana vain sellaisissa asioissa, joissa meillä on omaa asiantuntijuutta, kouluttaudumme / varaudumme tulevaisuuden osaamistarpeisiin)</a:t>
            </a:r>
          </a:p>
          <a:p>
            <a:pPr marL="95250" indent="-95250">
              <a:buSzPct val="100000"/>
              <a:buFontTx/>
              <a:buChar char="-"/>
            </a:pPr>
            <a:r>
              <a:rPr lang="fi-FI" sz="800" dirty="0">
                <a:latin typeface="Arial" pitchFamily="34" charset="0"/>
                <a:cs typeface="Arial" pitchFamily="34" charset="0"/>
                <a:sym typeface="Arial" pitchFamily="34" charset="0"/>
              </a:rPr>
              <a:t>Voittoa tavoittelemattomuus</a:t>
            </a:r>
          </a:p>
          <a:p>
            <a:pPr marL="95250" indent="-95250">
              <a:buSzPct val="100000"/>
              <a:buFontTx/>
              <a:buChar char="-"/>
            </a:pPr>
            <a:r>
              <a:rPr lang="fi-FI" sz="800" dirty="0">
                <a:latin typeface="Arial" pitchFamily="34" charset="0"/>
                <a:cs typeface="Arial" pitchFamily="34" charset="0"/>
                <a:sym typeface="Arial" pitchFamily="34" charset="0"/>
              </a:rPr>
              <a:t>Riippumaton aatteellisesti / ammattiryhmällisesti / teoreettisesti =&gt; vahvistamme sosiaalihuollon asemaa laaja-alaisesti</a:t>
            </a:r>
          </a:p>
          <a:p>
            <a:pPr marL="95250" indent="-95250">
              <a:buSzPct val="100000"/>
              <a:buFontTx/>
              <a:buChar char="-"/>
            </a:pPr>
            <a:r>
              <a:rPr lang="fi-FI" sz="800" dirty="0" err="1" smtClean="0">
                <a:latin typeface="Arial" pitchFamily="34" charset="0"/>
                <a:cs typeface="Arial" pitchFamily="34" charset="0"/>
                <a:sym typeface="Arial" pitchFamily="34" charset="0"/>
              </a:rPr>
              <a:t>Edelläkävijyys</a:t>
            </a:r>
            <a:r>
              <a:rPr lang="fi-FI" sz="800" dirty="0">
                <a:latin typeface="Arial" pitchFamily="34" charset="0"/>
                <a:cs typeface="Arial" pitchFamily="34" charset="0"/>
                <a:sym typeface="Arial" pitchFamily="34" charset="0"/>
              </a:rPr>
              <a:t>: toiminnan sisältönä on sellaisia päänavauksia, joista jo on heikkoja signaaleja, mutta joihin ei yleisesti vielä olla </a:t>
            </a:r>
            <a:r>
              <a:rPr lang="fi-FI" sz="800" dirty="0" smtClean="0">
                <a:latin typeface="Arial" pitchFamily="34" charset="0"/>
                <a:cs typeface="Arial" pitchFamily="34" charset="0"/>
                <a:sym typeface="Arial" pitchFamily="34" charset="0"/>
              </a:rPr>
              <a:t>tartuttu</a:t>
            </a:r>
            <a:endParaRPr lang="fi-FI" sz="800" dirty="0">
              <a:latin typeface="Arial" pitchFamily="34" charset="0"/>
              <a:cs typeface="Arial" pitchFamily="34" charset="0"/>
              <a:sym typeface="Arial" pitchFamily="34" charset="0"/>
            </a:endParaRPr>
          </a:p>
          <a:p>
            <a:pPr marL="95250" indent="-95250">
              <a:buSzPct val="100000"/>
              <a:buFontTx/>
              <a:buChar char="-"/>
            </a:pPr>
            <a:r>
              <a:rPr lang="fi-FI" sz="800" dirty="0">
                <a:latin typeface="Arial" pitchFamily="34" charset="0"/>
                <a:cs typeface="Arial" pitchFamily="34" charset="0"/>
                <a:sym typeface="Arial" pitchFamily="34" charset="0"/>
              </a:rPr>
              <a:t>Kustannustehokkuus (joustava hallinnointi, toimintatapa)</a:t>
            </a:r>
          </a:p>
          <a:p>
            <a:pPr marL="95250" indent="-95250">
              <a:buSzPct val="100000"/>
              <a:buFontTx/>
              <a:buChar char="-"/>
            </a:pPr>
            <a:r>
              <a:rPr lang="fi-FI" sz="800" dirty="0">
                <a:latin typeface="Arial" pitchFamily="34" charset="0"/>
                <a:cs typeface="Arial" pitchFamily="34" charset="0"/>
                <a:sym typeface="Arial" pitchFamily="34" charset="0"/>
              </a:rPr>
              <a:t>Joustavuus</a:t>
            </a:r>
          </a:p>
          <a:p>
            <a:pPr marL="95250" indent="-95250">
              <a:buSzPct val="100000"/>
              <a:buFontTx/>
              <a:buChar char="-"/>
            </a:pPr>
            <a:r>
              <a:rPr lang="fi-FI" sz="800" dirty="0">
                <a:latin typeface="Arial" pitchFamily="34" charset="0"/>
                <a:cs typeface="Arial" pitchFamily="34" charset="0"/>
                <a:sym typeface="Arial" pitchFamily="34" charset="0"/>
              </a:rPr>
              <a:t>Ravistelu (olemassa olevan toiminnan sisältöjen ja toimintatapojen arvioiminen)</a:t>
            </a:r>
          </a:p>
          <a:p>
            <a:pPr marL="95250" indent="-95250">
              <a:buSzPct val="100000"/>
              <a:buFontTx/>
              <a:buChar char="-"/>
            </a:pPr>
            <a:r>
              <a:rPr lang="fi-FI" sz="800" dirty="0">
                <a:latin typeface="Arial" pitchFamily="34" charset="0"/>
                <a:cs typeface="Arial" pitchFamily="34" charset="0"/>
                <a:sym typeface="Arial" pitchFamily="34" charset="0"/>
              </a:rPr>
              <a:t>Uusien yhteyksien luoja: luodaan sellaisia yhteistyörakenteita, joita ei perinteisesti vielä ole esim. </a:t>
            </a:r>
            <a:r>
              <a:rPr lang="fi-FI" sz="800" dirty="0" err="1">
                <a:latin typeface="Arial" pitchFamily="34" charset="0"/>
                <a:cs typeface="Arial" pitchFamily="34" charset="0"/>
                <a:sym typeface="Arial" pitchFamily="34" charset="0"/>
              </a:rPr>
              <a:t>sote</a:t>
            </a:r>
            <a:r>
              <a:rPr lang="fi-FI" sz="800" dirty="0">
                <a:latin typeface="Arial" pitchFamily="34" charset="0"/>
                <a:cs typeface="Arial" pitchFamily="34" charset="0"/>
                <a:sym typeface="Arial" pitchFamily="34" charset="0"/>
              </a:rPr>
              <a:t> – tila - …</a:t>
            </a:r>
            <a:endParaRPr lang="fi-FI" sz="800" dirty="0"/>
          </a:p>
        </p:txBody>
      </p:sp>
      <p:sp>
        <p:nvSpPr>
          <p:cNvPr id="6" name="Suorakulmio 5"/>
          <p:cNvSpPr/>
          <p:nvPr/>
        </p:nvSpPr>
        <p:spPr>
          <a:xfrm>
            <a:off x="1979712" y="260648"/>
            <a:ext cx="165618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SzPct val="100000"/>
            </a:pPr>
            <a:r>
              <a:rPr lang="fi-FI" sz="800" b="1" dirty="0" smtClean="0">
                <a:latin typeface="Arial" pitchFamily="34" charset="0"/>
                <a:cs typeface="Arial" pitchFamily="34" charset="0"/>
                <a:sym typeface="Arial" pitchFamily="34" charset="0"/>
              </a:rPr>
              <a:t>Tiedolla johtaminen / tiedontuotanto</a:t>
            </a:r>
          </a:p>
          <a:p>
            <a:pPr>
              <a:buSzPct val="100000"/>
            </a:pPr>
            <a:endParaRPr lang="fi-FI" sz="800" dirty="0" smtClean="0">
              <a:latin typeface="Arial" pitchFamily="34" charset="0"/>
              <a:cs typeface="Arial" pitchFamily="34" charset="0"/>
              <a:sym typeface="Arial" pitchFamily="34" charset="0"/>
            </a:endParaRPr>
          </a:p>
          <a:p>
            <a:pPr marL="76200" indent="-76200">
              <a:buSzPct val="100000"/>
              <a:buFontTx/>
              <a:buChar char="-"/>
            </a:pPr>
            <a:r>
              <a:rPr lang="fi-FI" sz="800" dirty="0" smtClean="0">
                <a:latin typeface="Arial" pitchFamily="34" charset="0"/>
                <a:cs typeface="Arial" pitchFamily="34" charset="0"/>
                <a:sym typeface="Arial" pitchFamily="34" charset="0"/>
              </a:rPr>
              <a:t>Vahvistamme </a:t>
            </a:r>
            <a:r>
              <a:rPr lang="fi-FI" sz="800" dirty="0">
                <a:latin typeface="Arial" pitchFamily="34" charset="0"/>
                <a:cs typeface="Arial" pitchFamily="34" charset="0"/>
                <a:sym typeface="Arial" pitchFamily="34" charset="0"/>
              </a:rPr>
              <a:t>kuntien asiantuntijuutta, tietoperustaa ja luomme pohjaa sosiaalihuollon tietojohtamiselle </a:t>
            </a:r>
            <a:r>
              <a:rPr lang="fi-FI" sz="800" dirty="0" smtClean="0">
                <a:latin typeface="Arial" pitchFamily="34" charset="0"/>
                <a:cs typeface="Arial" pitchFamily="34" charset="0"/>
                <a:sym typeface="Arial" pitchFamily="34" charset="0"/>
              </a:rPr>
              <a:t>(tiedontuotanto</a:t>
            </a:r>
            <a:r>
              <a:rPr lang="fi-FI" sz="800" dirty="0">
                <a:latin typeface="Arial" pitchFamily="34" charset="0"/>
                <a:cs typeface="Arial" pitchFamily="34" charset="0"/>
                <a:sym typeface="Arial" pitchFamily="34" charset="0"/>
              </a:rPr>
              <a:t>: selvitykset, arvioinnit, tilastolliset </a:t>
            </a:r>
            <a:r>
              <a:rPr lang="fi-FI" sz="800" dirty="0" smtClean="0">
                <a:latin typeface="Arial" pitchFamily="34" charset="0"/>
                <a:cs typeface="Arial" pitchFamily="34" charset="0"/>
                <a:sym typeface="Arial" pitchFamily="34" charset="0"/>
              </a:rPr>
              <a:t>katsaukset, </a:t>
            </a:r>
            <a:r>
              <a:rPr lang="fi-FI" sz="800" dirty="0">
                <a:latin typeface="Arial" pitchFamily="34" charset="0"/>
                <a:cs typeface="Arial" pitchFamily="34" charset="0"/>
                <a:sym typeface="Arial" pitchFamily="34" charset="0"/>
              </a:rPr>
              <a:t>tutkimus- ja </a:t>
            </a:r>
            <a:r>
              <a:rPr lang="fi-FI" sz="800" dirty="0" smtClean="0">
                <a:latin typeface="Arial" pitchFamily="34" charset="0"/>
                <a:cs typeface="Arial" pitchFamily="34" charset="0"/>
                <a:sym typeface="Arial" pitchFamily="34" charset="0"/>
              </a:rPr>
              <a:t>korkeakouluyhteistyö</a:t>
            </a:r>
            <a:r>
              <a:rPr lang="fi-FI" sz="800" dirty="0">
                <a:latin typeface="Arial" pitchFamily="34" charset="0"/>
                <a:cs typeface="Arial" pitchFamily="34" charset="0"/>
                <a:sym typeface="Arial" pitchFamily="34" charset="0"/>
              </a:rPr>
              <a:t>) </a:t>
            </a:r>
          </a:p>
          <a:p>
            <a:pPr marL="76200" indent="-76200">
              <a:buSzPct val="100000"/>
              <a:buFontTx/>
              <a:buChar char="-"/>
            </a:pPr>
            <a:r>
              <a:rPr lang="fi-FI" sz="800" dirty="0">
                <a:latin typeface="Arial" pitchFamily="34" charset="0"/>
                <a:cs typeface="Arial" pitchFamily="34" charset="0"/>
                <a:sym typeface="Arial" pitchFamily="34" charset="0"/>
              </a:rPr>
              <a:t>Tuemme kuntia tuottamalla asiantuntijapalveluja (arvioinnit, selvitykset, SAM </a:t>
            </a:r>
            <a:r>
              <a:rPr lang="fi-FI" sz="800" dirty="0" smtClean="0">
                <a:latin typeface="Arial" pitchFamily="34" charset="0"/>
                <a:cs typeface="Arial" pitchFamily="34" charset="0"/>
                <a:sym typeface="Arial" pitchFamily="34" charset="0"/>
              </a:rPr>
              <a:t>…)</a:t>
            </a:r>
            <a:endParaRPr lang="fi-FI" sz="800" dirty="0">
              <a:latin typeface="Arial" pitchFamily="34" charset="0"/>
              <a:cs typeface="Arial" pitchFamily="34" charset="0"/>
              <a:sym typeface="Arial" pitchFamily="34" charset="0"/>
            </a:endParaRPr>
          </a:p>
        </p:txBody>
      </p:sp>
      <p:sp>
        <p:nvSpPr>
          <p:cNvPr id="7" name="Suorakulmio 6"/>
          <p:cNvSpPr/>
          <p:nvPr/>
        </p:nvSpPr>
        <p:spPr>
          <a:xfrm>
            <a:off x="1907704" y="3284984"/>
            <a:ext cx="165618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800" dirty="0" smtClean="0"/>
              <a:t>Valtionavustus</a:t>
            </a:r>
            <a:endParaRPr lang="fi-FI" sz="800" dirty="0"/>
          </a:p>
          <a:p>
            <a:r>
              <a:rPr lang="fi-FI" sz="800" dirty="0"/>
              <a:t>Kuntien toiminta-avustus (yleinen)</a:t>
            </a:r>
          </a:p>
          <a:p>
            <a:r>
              <a:rPr lang="fi-FI" sz="800" dirty="0"/>
              <a:t>Toiminta-avustus (ikäihmiset)</a:t>
            </a:r>
          </a:p>
          <a:p>
            <a:r>
              <a:rPr lang="fi-FI" sz="800" dirty="0"/>
              <a:t>Palvelujen myynnin tuotto (SAM)</a:t>
            </a:r>
          </a:p>
          <a:p>
            <a:r>
              <a:rPr lang="fi-FI" sz="800" dirty="0"/>
              <a:t>Hankerahoitus (Kaste, </a:t>
            </a:r>
            <a:r>
              <a:rPr lang="fi-FI" sz="800" dirty="0" err="1"/>
              <a:t>Makera</a:t>
            </a:r>
            <a:r>
              <a:rPr lang="fi-FI" sz="800" dirty="0"/>
              <a:t>, jne.)</a:t>
            </a:r>
          </a:p>
        </p:txBody>
      </p:sp>
      <p:sp>
        <p:nvSpPr>
          <p:cNvPr id="8" name="Suorakulmio 7"/>
          <p:cNvSpPr/>
          <p:nvPr/>
        </p:nvSpPr>
        <p:spPr>
          <a:xfrm>
            <a:off x="5652120" y="476672"/>
            <a:ext cx="129614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4775" indent="-104775">
              <a:buSzPct val="100000"/>
              <a:buFontTx/>
              <a:buChar char="-"/>
            </a:pPr>
            <a:r>
              <a:rPr lang="fi-FI" sz="800" dirty="0">
                <a:latin typeface="Arial" pitchFamily="34" charset="0"/>
                <a:cs typeface="Arial" pitchFamily="34" charset="0"/>
                <a:sym typeface="Arial" pitchFamily="34" charset="0"/>
              </a:rPr>
              <a:t>Kunnat</a:t>
            </a:r>
          </a:p>
          <a:p>
            <a:pPr marL="104775" indent="-104775">
              <a:buSzPct val="100000"/>
              <a:buFontTx/>
              <a:buChar char="-"/>
            </a:pPr>
            <a:r>
              <a:rPr lang="fi-FI" sz="800" dirty="0" smtClean="0">
                <a:latin typeface="Arial" pitchFamily="34" charset="0"/>
                <a:cs typeface="Arial" pitchFamily="34" charset="0"/>
                <a:sym typeface="Arial" pitchFamily="34" charset="0"/>
              </a:rPr>
              <a:t>Sosiaalipalvelut</a:t>
            </a:r>
          </a:p>
          <a:p>
            <a:pPr marL="104775" indent="-104775">
              <a:buSzPct val="100000"/>
              <a:buFontTx/>
              <a:buChar char="-"/>
            </a:pPr>
            <a:endParaRPr lang="fi-FI" sz="800" dirty="0">
              <a:latin typeface="Arial" pitchFamily="34" charset="0"/>
              <a:cs typeface="Arial" pitchFamily="34" charset="0"/>
              <a:sym typeface="Arial" pitchFamily="34" charset="0"/>
            </a:endParaRPr>
          </a:p>
          <a:p>
            <a:pPr>
              <a:buSzPct val="100000"/>
            </a:pPr>
            <a:r>
              <a:rPr lang="fi-FI" sz="800" dirty="0" smtClean="0">
                <a:latin typeface="Arial" pitchFamily="34" charset="0"/>
                <a:cs typeface="Arial" pitchFamily="34" charset="0"/>
                <a:sym typeface="Arial" pitchFamily="34" charset="0"/>
              </a:rPr>
              <a:t>Sosiaali- ja terveydenhuollon johto, esimiehet, asiantuntijat. Välillisesti luottamushenkilöjohto.</a:t>
            </a:r>
          </a:p>
          <a:p>
            <a:pPr>
              <a:buSzPct val="100000"/>
            </a:pPr>
            <a:endParaRPr lang="fi-FI" sz="800" dirty="0">
              <a:latin typeface="Arial" pitchFamily="34" charset="0"/>
              <a:cs typeface="Arial" pitchFamily="34" charset="0"/>
              <a:sym typeface="Arial" pitchFamily="34" charset="0"/>
            </a:endParaRPr>
          </a:p>
          <a:p>
            <a:pPr>
              <a:buSzPct val="100000"/>
            </a:pPr>
            <a:endParaRPr lang="fi-FI" sz="800" dirty="0">
              <a:latin typeface="Arial" pitchFamily="34" charset="0"/>
              <a:cs typeface="Arial" pitchFamily="34" charset="0"/>
              <a:sym typeface="Arial" pitchFamily="34" charset="0"/>
            </a:endParaRPr>
          </a:p>
          <a:p>
            <a:pPr marL="104775" indent="-104775">
              <a:buSzPct val="100000"/>
              <a:buFontTx/>
              <a:buChar char="-"/>
            </a:pPr>
            <a:r>
              <a:rPr lang="fi-FI" sz="800" dirty="0">
                <a:latin typeface="Arial" pitchFamily="34" charset="0"/>
                <a:cs typeface="Arial" pitchFamily="34" charset="0"/>
                <a:sym typeface="Arial" pitchFamily="34" charset="0"/>
              </a:rPr>
              <a:t>Muut kunnan toimijat</a:t>
            </a:r>
          </a:p>
          <a:p>
            <a:pPr marL="104775" indent="-104775">
              <a:buSzPct val="100000"/>
              <a:buFontTx/>
              <a:buChar char="-"/>
            </a:pPr>
            <a:r>
              <a:rPr lang="fi-FI" sz="800" dirty="0">
                <a:latin typeface="Arial" pitchFamily="34" charset="0"/>
                <a:cs typeface="Arial" pitchFamily="34" charset="0"/>
                <a:sym typeface="Arial" pitchFamily="34" charset="0"/>
              </a:rPr>
              <a:t>Jossain määrin yliopistot, korkeakoulut, tutkimuslaitokset, järjestöt</a:t>
            </a:r>
          </a:p>
        </p:txBody>
      </p:sp>
      <p:sp>
        <p:nvSpPr>
          <p:cNvPr id="9" name="Suorakulmio 8"/>
          <p:cNvSpPr/>
          <p:nvPr/>
        </p:nvSpPr>
        <p:spPr>
          <a:xfrm>
            <a:off x="179512" y="1052736"/>
            <a:ext cx="151216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fi-FI" sz="800" dirty="0"/>
              <a:t>Länsi- ja Keski-Uudenmaan kunnat</a:t>
            </a:r>
          </a:p>
          <a:p>
            <a:pPr>
              <a:buFont typeface="Wingdings" pitchFamily="2" charset="2"/>
              <a:buChar char="ü"/>
            </a:pPr>
            <a:r>
              <a:rPr lang="fi-FI" sz="800" dirty="0"/>
              <a:t>Ammattikorkeakoulut (DIAK, </a:t>
            </a:r>
            <a:r>
              <a:rPr lang="fi-FI" sz="800" dirty="0" err="1"/>
              <a:t>Laurea</a:t>
            </a:r>
            <a:r>
              <a:rPr lang="fi-FI" sz="800" dirty="0"/>
              <a:t>, Metropolia, </a:t>
            </a:r>
            <a:r>
              <a:rPr lang="fi-FI" sz="800" dirty="0" err="1"/>
              <a:t>Omnia</a:t>
            </a:r>
            <a:r>
              <a:rPr lang="fi-FI" sz="800" dirty="0"/>
              <a:t> etc.)</a:t>
            </a:r>
          </a:p>
          <a:p>
            <a:pPr>
              <a:buFont typeface="Wingdings" pitchFamily="2" charset="2"/>
              <a:buChar char="ü"/>
            </a:pPr>
            <a:r>
              <a:rPr lang="fi-FI" sz="800" dirty="0"/>
              <a:t>Yliopistot (</a:t>
            </a:r>
            <a:r>
              <a:rPr lang="fi-FI" sz="800" dirty="0" err="1"/>
              <a:t>HY/Palmenia</a:t>
            </a:r>
            <a:r>
              <a:rPr lang="fi-FI" sz="800" dirty="0"/>
              <a:t>, </a:t>
            </a:r>
            <a:r>
              <a:rPr lang="fi-FI" sz="800" dirty="0" smtClean="0"/>
              <a:t>HY/yhteiskuntapolitiikka, </a:t>
            </a:r>
            <a:r>
              <a:rPr lang="fi-FI" sz="800" dirty="0"/>
              <a:t>varhaiskasvatus, Lapin yo, Itä-Suomen yo)</a:t>
            </a:r>
          </a:p>
          <a:p>
            <a:pPr>
              <a:buFont typeface="Wingdings" pitchFamily="2" charset="2"/>
              <a:buChar char="ü"/>
            </a:pPr>
            <a:r>
              <a:rPr lang="fi-FI" sz="800" dirty="0"/>
              <a:t>Muistiasiantuntijat, ALVA </a:t>
            </a:r>
          </a:p>
          <a:p>
            <a:pPr>
              <a:buFont typeface="Wingdings" pitchFamily="2" charset="2"/>
              <a:buChar char="ü"/>
            </a:pPr>
            <a:r>
              <a:rPr lang="fi-FI" sz="800" dirty="0"/>
              <a:t>STM</a:t>
            </a:r>
          </a:p>
          <a:p>
            <a:pPr>
              <a:buFont typeface="Wingdings" pitchFamily="2" charset="2"/>
              <a:buChar char="ü"/>
            </a:pPr>
            <a:r>
              <a:rPr lang="fi-FI" sz="800" dirty="0"/>
              <a:t>Uudenmaan liitto</a:t>
            </a:r>
          </a:p>
          <a:p>
            <a:pPr>
              <a:buFont typeface="Wingdings" pitchFamily="2" charset="2"/>
              <a:buChar char="ü"/>
            </a:pPr>
            <a:r>
              <a:rPr lang="fi-FI" sz="800" dirty="0"/>
              <a:t>THL</a:t>
            </a:r>
          </a:p>
          <a:p>
            <a:pPr>
              <a:buFont typeface="Wingdings" pitchFamily="2" charset="2"/>
              <a:buChar char="ü"/>
            </a:pPr>
            <a:r>
              <a:rPr lang="fi-FI" sz="800" dirty="0"/>
              <a:t>Järjestöt </a:t>
            </a:r>
          </a:p>
          <a:p>
            <a:pPr>
              <a:buFont typeface="Wingdings" pitchFamily="2" charset="2"/>
              <a:buChar char="ü"/>
            </a:pPr>
            <a:r>
              <a:rPr lang="fi-FI" sz="800" dirty="0"/>
              <a:t>Sosiaalialan osaamiskeskukset</a:t>
            </a:r>
          </a:p>
        </p:txBody>
      </p:sp>
      <p:sp>
        <p:nvSpPr>
          <p:cNvPr id="10" name="Suorakulmio 9"/>
          <p:cNvSpPr/>
          <p:nvPr/>
        </p:nvSpPr>
        <p:spPr>
          <a:xfrm>
            <a:off x="7380312" y="852681"/>
            <a:ext cx="156592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800" dirty="0" smtClean="0">
                <a:latin typeface="Arial" pitchFamily="34" charset="0"/>
                <a:cs typeface="Arial" pitchFamily="34" charset="0"/>
                <a:sym typeface="Arial" pitchFamily="34" charset="0"/>
              </a:rPr>
              <a:t>- kunta </a:t>
            </a:r>
            <a:r>
              <a:rPr lang="fi-FI" sz="800" dirty="0">
                <a:latin typeface="Arial" pitchFamily="34" charset="0"/>
                <a:cs typeface="Arial" pitchFamily="34" charset="0"/>
                <a:sym typeface="Arial" pitchFamily="34" charset="0"/>
              </a:rPr>
              <a:t>(palvelun järjestäjänä)</a:t>
            </a:r>
          </a:p>
          <a:p>
            <a:r>
              <a:rPr lang="fi-FI" sz="800" dirty="0">
                <a:latin typeface="Arial" pitchFamily="34" charset="0"/>
                <a:cs typeface="Arial" pitchFamily="34" charset="0"/>
                <a:sym typeface="Arial" pitchFamily="34" charset="0"/>
              </a:rPr>
              <a:t>- Sosiaalipalvelut (hyvinvointi, sivistystoimi, terveydenhuolto rajapinnoilla, muut tarvittaessa)</a:t>
            </a:r>
          </a:p>
          <a:p>
            <a:r>
              <a:rPr lang="fi-FI" sz="800" dirty="0">
                <a:latin typeface="Arial" pitchFamily="34" charset="0"/>
                <a:cs typeface="Arial" pitchFamily="34" charset="0"/>
                <a:sym typeface="Arial" pitchFamily="34" charset="0"/>
              </a:rPr>
              <a:t>- Päättäjät (lautakunnat, kuntajohto)</a:t>
            </a:r>
          </a:p>
          <a:p>
            <a:r>
              <a:rPr lang="fi-FI" sz="800" dirty="0">
                <a:latin typeface="Arial" pitchFamily="34" charset="0"/>
                <a:cs typeface="Arial" pitchFamily="34" charset="0"/>
                <a:sym typeface="Arial" pitchFamily="34" charset="0"/>
              </a:rPr>
              <a:t>- Ammattilaiset (kaikki ryhmät)</a:t>
            </a:r>
          </a:p>
          <a:p>
            <a:r>
              <a:rPr lang="fi-FI" sz="800" dirty="0">
                <a:latin typeface="Arial" pitchFamily="34" charset="0"/>
                <a:cs typeface="Arial" pitchFamily="34" charset="0"/>
                <a:sym typeface="Arial" pitchFamily="34" charset="0"/>
              </a:rPr>
              <a:t>- kuntalaiset (SAM)</a:t>
            </a:r>
          </a:p>
          <a:p>
            <a:endParaRPr lang="fi-FI" sz="800" dirty="0">
              <a:latin typeface="Arial" pitchFamily="34" charset="0"/>
              <a:cs typeface="Arial" pitchFamily="34" charset="0"/>
              <a:sym typeface="Arial" pitchFamily="34" charset="0"/>
            </a:endParaRPr>
          </a:p>
          <a:p>
            <a:endParaRPr lang="fi-FI" sz="800" dirty="0">
              <a:latin typeface="Arial" pitchFamily="34" charset="0"/>
              <a:cs typeface="Arial" pitchFamily="34" charset="0"/>
              <a:sym typeface="Arial" pitchFamily="34" charset="0"/>
            </a:endParaRPr>
          </a:p>
          <a:p>
            <a:endParaRPr lang="fi-FI" sz="800" dirty="0">
              <a:latin typeface="Arial" pitchFamily="34" charset="0"/>
              <a:cs typeface="Arial" pitchFamily="34" charset="0"/>
              <a:sym typeface="Arial" pitchFamily="34" charset="0"/>
            </a:endParaRPr>
          </a:p>
          <a:p>
            <a:endParaRPr lang="fi-FI" sz="800" dirty="0">
              <a:latin typeface="Arial" pitchFamily="34" charset="0"/>
              <a:cs typeface="Arial" pitchFamily="34" charset="0"/>
              <a:sym typeface="Arial" pitchFamily="34" charset="0"/>
            </a:endParaRPr>
          </a:p>
          <a:p>
            <a:r>
              <a:rPr lang="fi-FI" sz="800" dirty="0">
                <a:latin typeface="Arial" pitchFamily="34" charset="0"/>
                <a:cs typeface="Arial" pitchFamily="34" charset="0"/>
                <a:sym typeface="Arial" pitchFamily="34" charset="0"/>
              </a:rPr>
              <a:t>Lisäksi laaja joukko yhteistyökumppaneita</a:t>
            </a:r>
          </a:p>
          <a:p>
            <a:r>
              <a:rPr lang="fi-FI" sz="800" dirty="0">
                <a:latin typeface="Arial" pitchFamily="34" charset="0"/>
                <a:cs typeface="Arial" pitchFamily="34" charset="0"/>
                <a:sym typeface="Arial" pitchFamily="34" charset="0"/>
              </a:rPr>
              <a:t>(Yo, </a:t>
            </a:r>
            <a:r>
              <a:rPr lang="fi-FI" sz="800" dirty="0" err="1">
                <a:latin typeface="Arial" pitchFamily="34" charset="0"/>
                <a:cs typeface="Arial" pitchFamily="34" charset="0"/>
                <a:sym typeface="Arial" pitchFamily="34" charset="0"/>
              </a:rPr>
              <a:t>amk</a:t>
            </a:r>
            <a:r>
              <a:rPr lang="fi-FI" sz="800" dirty="0">
                <a:latin typeface="Arial" pitchFamily="34" charset="0"/>
                <a:cs typeface="Arial" pitchFamily="34" charset="0"/>
                <a:sym typeface="Arial" pitchFamily="34" charset="0"/>
              </a:rPr>
              <a:t>, </a:t>
            </a:r>
            <a:r>
              <a:rPr lang="fi-FI" sz="800" dirty="0" err="1">
                <a:latin typeface="Arial" pitchFamily="34" charset="0"/>
                <a:cs typeface="Arial" pitchFamily="34" charset="0"/>
                <a:sym typeface="Arial" pitchFamily="34" charset="0"/>
              </a:rPr>
              <a:t>stm</a:t>
            </a:r>
            <a:r>
              <a:rPr lang="fi-FI" sz="800" dirty="0">
                <a:latin typeface="Arial" pitchFamily="34" charset="0"/>
                <a:cs typeface="Arial" pitchFamily="34" charset="0"/>
                <a:sym typeface="Arial" pitchFamily="34" charset="0"/>
              </a:rPr>
              <a:t>, </a:t>
            </a:r>
            <a:r>
              <a:rPr lang="fi-FI" sz="800" dirty="0" err="1">
                <a:latin typeface="Arial" pitchFamily="34" charset="0"/>
                <a:cs typeface="Arial" pitchFamily="34" charset="0"/>
                <a:sym typeface="Arial" pitchFamily="34" charset="0"/>
              </a:rPr>
              <a:t>avi</a:t>
            </a:r>
            <a:r>
              <a:rPr lang="fi-FI" sz="800" dirty="0">
                <a:latin typeface="Arial" pitchFamily="34" charset="0"/>
                <a:cs typeface="Arial" pitchFamily="34" charset="0"/>
                <a:sym typeface="Arial" pitchFamily="34" charset="0"/>
              </a:rPr>
              <a:t>, maakuntaliitto, järjestöt, </a:t>
            </a:r>
            <a:r>
              <a:rPr lang="fi-FI" sz="800" dirty="0" err="1">
                <a:latin typeface="Arial" pitchFamily="34" charset="0"/>
                <a:cs typeface="Arial" pitchFamily="34" charset="0"/>
                <a:sym typeface="Arial" pitchFamily="34" charset="0"/>
              </a:rPr>
              <a:t>yksiise</a:t>
            </a:r>
            <a:r>
              <a:rPr lang="fi-FI" sz="800" dirty="0">
                <a:latin typeface="Arial" pitchFamily="34" charset="0"/>
                <a:cs typeface="Arial" pitchFamily="34" charset="0"/>
                <a:sym typeface="Arial" pitchFamily="34" charset="0"/>
              </a:rPr>
              <a:t> palveluntuottajat...)</a:t>
            </a:r>
            <a:endParaRPr lang="fi-FI" sz="800" dirty="0"/>
          </a:p>
        </p:txBody>
      </p:sp>
      <p:sp>
        <p:nvSpPr>
          <p:cNvPr id="11" name="Suorakulmio 10"/>
          <p:cNvSpPr/>
          <p:nvPr/>
        </p:nvSpPr>
        <p:spPr>
          <a:xfrm>
            <a:off x="5652120" y="3237950"/>
            <a:ext cx="134989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4775" indent="-104775">
              <a:buSzPct val="100000"/>
              <a:buFontTx/>
              <a:buChar char="-"/>
            </a:pPr>
            <a:r>
              <a:rPr lang="fi-FI" sz="800" dirty="0" err="1">
                <a:latin typeface="Arial" pitchFamily="34" charset="0"/>
                <a:cs typeface="Arial" pitchFamily="34" charset="0"/>
                <a:sym typeface="Arial" pitchFamily="34" charset="0"/>
              </a:rPr>
              <a:t>Face</a:t>
            </a:r>
            <a:r>
              <a:rPr lang="fi-FI" sz="800" dirty="0">
                <a:latin typeface="Arial" pitchFamily="34" charset="0"/>
                <a:cs typeface="Arial" pitchFamily="34" charset="0"/>
                <a:sym typeface="Arial" pitchFamily="34" charset="0"/>
              </a:rPr>
              <a:t> to </a:t>
            </a:r>
            <a:r>
              <a:rPr lang="fi-FI" sz="800" dirty="0" err="1">
                <a:latin typeface="Arial" pitchFamily="34" charset="0"/>
                <a:cs typeface="Arial" pitchFamily="34" charset="0"/>
                <a:sym typeface="Arial" pitchFamily="34" charset="0"/>
              </a:rPr>
              <a:t>face</a:t>
            </a:r>
            <a:endParaRPr lang="fi-FI" sz="800" dirty="0">
              <a:latin typeface="Arial" pitchFamily="34" charset="0"/>
              <a:cs typeface="Arial" pitchFamily="34" charset="0"/>
              <a:sym typeface="Arial" pitchFamily="34" charset="0"/>
            </a:endParaRPr>
          </a:p>
          <a:p>
            <a:pPr marL="104775" indent="-104775">
              <a:buSzPct val="100000"/>
              <a:buFontTx/>
              <a:buChar char="-"/>
            </a:pPr>
            <a:r>
              <a:rPr lang="fi-FI" sz="800" dirty="0">
                <a:latin typeface="Arial" pitchFamily="34" charset="0"/>
                <a:cs typeface="Arial" pitchFamily="34" charset="0"/>
                <a:sym typeface="Arial" pitchFamily="34" charset="0"/>
              </a:rPr>
              <a:t>Pysyvät rakenteet mm. Kuuma-kunnat, </a:t>
            </a:r>
            <a:r>
              <a:rPr lang="fi-FI" sz="800" dirty="0" err="1">
                <a:latin typeface="Arial" pitchFamily="34" charset="0"/>
                <a:cs typeface="Arial" pitchFamily="34" charset="0"/>
                <a:sym typeface="Arial" pitchFamily="34" charset="0"/>
              </a:rPr>
              <a:t>LU-sotejohto</a:t>
            </a:r>
            <a:r>
              <a:rPr lang="fi-FI" sz="800" dirty="0">
                <a:latin typeface="Arial" pitchFamily="34" charset="0"/>
                <a:cs typeface="Arial" pitchFamily="34" charset="0"/>
                <a:sym typeface="Arial" pitchFamily="34" charset="0"/>
              </a:rPr>
              <a:t>, asiantuntijat, hallitus</a:t>
            </a:r>
          </a:p>
          <a:p>
            <a:pPr marL="104775" indent="-104775">
              <a:buSzPct val="100000"/>
              <a:buFontTx/>
              <a:buChar char="-"/>
            </a:pPr>
            <a:r>
              <a:rPr lang="fi-FI" sz="800" dirty="0">
                <a:latin typeface="Arial" pitchFamily="34" charset="0"/>
                <a:cs typeface="Arial" pitchFamily="34" charset="0"/>
                <a:sym typeface="Arial" pitchFamily="34" charset="0"/>
              </a:rPr>
              <a:t>Sähköiset areenat</a:t>
            </a:r>
          </a:p>
          <a:p>
            <a:pPr marL="104775" indent="-104775">
              <a:buSzPct val="100000"/>
              <a:buFontTx/>
              <a:buChar char="-"/>
            </a:pPr>
            <a:r>
              <a:rPr lang="fi-FI" sz="800" dirty="0">
                <a:latin typeface="Arial" pitchFamily="34" charset="0"/>
                <a:cs typeface="Arial" pitchFamily="34" charset="0"/>
                <a:sym typeface="Arial" pitchFamily="34" charset="0"/>
              </a:rPr>
              <a:t>Kirjallinen materiaali</a:t>
            </a:r>
          </a:p>
          <a:p>
            <a:pPr marL="104775" indent="-104775">
              <a:buSzPct val="100000"/>
              <a:buFontTx/>
              <a:buChar char="-"/>
            </a:pPr>
            <a:r>
              <a:rPr lang="fi-FI" sz="800" dirty="0">
                <a:latin typeface="Arial" pitchFamily="34" charset="0"/>
                <a:cs typeface="Arial" pitchFamily="34" charset="0"/>
                <a:sym typeface="Arial" pitchFamily="34" charset="0"/>
              </a:rPr>
              <a:t>Media: lehdet, radio </a:t>
            </a:r>
            <a:endParaRPr lang="fi-FI" sz="800" dirty="0"/>
          </a:p>
        </p:txBody>
      </p:sp>
      <p:sp>
        <p:nvSpPr>
          <p:cNvPr id="12" name="Tekstiruutu 11"/>
          <p:cNvSpPr txBox="1"/>
          <p:nvPr/>
        </p:nvSpPr>
        <p:spPr>
          <a:xfrm>
            <a:off x="5148064" y="5445224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800" dirty="0" smtClean="0"/>
              <a:t>Osa toiminnasta kuuluu perustoimintaan, osa toteutetaan hankkeiden ”sisällä”, osa omina hankkeina tai asiantuntijapalveluna kunnille</a:t>
            </a:r>
            <a:endParaRPr lang="fi-FI" sz="800" dirty="0"/>
          </a:p>
        </p:txBody>
      </p:sp>
      <p:sp>
        <p:nvSpPr>
          <p:cNvPr id="13" name="Suorakulmio 12"/>
          <p:cNvSpPr/>
          <p:nvPr/>
        </p:nvSpPr>
        <p:spPr>
          <a:xfrm>
            <a:off x="503548" y="5568334"/>
            <a:ext cx="2808312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800" dirty="0"/>
              <a:t>henkilöstökulut </a:t>
            </a:r>
            <a:r>
              <a:rPr lang="fi-FI" sz="800" dirty="0" smtClean="0"/>
              <a:t>68 </a:t>
            </a:r>
            <a:r>
              <a:rPr lang="fi-FI" sz="800" dirty="0"/>
              <a:t>%, muut liiketoiminnan kulut </a:t>
            </a:r>
            <a:r>
              <a:rPr lang="fi-FI" sz="800" dirty="0" smtClean="0"/>
              <a:t>32 </a:t>
            </a:r>
            <a:r>
              <a:rPr lang="fi-FI" sz="800" dirty="0"/>
              <a:t>%</a:t>
            </a:r>
          </a:p>
        </p:txBody>
      </p:sp>
      <p:sp>
        <p:nvSpPr>
          <p:cNvPr id="14" name="Ellipsi 13"/>
          <p:cNvSpPr/>
          <p:nvPr/>
        </p:nvSpPr>
        <p:spPr>
          <a:xfrm>
            <a:off x="1907704" y="260648"/>
            <a:ext cx="1404156" cy="4320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13077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n paikkamerkki 1"/>
          <p:cNvSpPr>
            <a:spLocks noGrp="1"/>
          </p:cNvSpPr>
          <p:nvPr>
            <p:ph type="body" idx="1"/>
          </p:nvPr>
        </p:nvSpPr>
        <p:spPr>
          <a:xfrm>
            <a:off x="323528" y="2636912"/>
            <a:ext cx="8712968" cy="3926160"/>
          </a:xfrm>
        </p:spPr>
        <p:txBody>
          <a:bodyPr>
            <a:normAutofit fontScale="40000" lnSpcReduction="20000"/>
          </a:bodyPr>
          <a:lstStyle/>
          <a:p>
            <a:r>
              <a:rPr lang="fi-FI" sz="3000" dirty="0" smtClean="0"/>
              <a:t>Kuntia 15, joista 14 omistajia, väestöpohja 400.000, henkilöstö 2015 7 + korkeakouluharjoittelija/suunnittelija, opinnäytetyöt</a:t>
            </a:r>
          </a:p>
          <a:p>
            <a:endParaRPr lang="fi-FI" sz="3000" dirty="0"/>
          </a:p>
          <a:p>
            <a:r>
              <a:rPr lang="fi-FI" sz="3000" dirty="0"/>
              <a:t>V</a:t>
            </a:r>
            <a:r>
              <a:rPr lang="fi-FI" sz="3000" dirty="0" smtClean="0"/>
              <a:t>altionavustus </a:t>
            </a:r>
            <a:r>
              <a:rPr lang="fi-FI" sz="3000" dirty="0"/>
              <a:t>oli 172.839 </a:t>
            </a:r>
            <a:r>
              <a:rPr lang="fi-FI" sz="3000" dirty="0" smtClean="0"/>
              <a:t>€  24 % </a:t>
            </a:r>
            <a:r>
              <a:rPr lang="fi-FI" sz="3000" dirty="0"/>
              <a:t>ja osakassopimuksen mukainen kuntien toiminta-avustus vuonna 2014 oli 81.600 </a:t>
            </a:r>
            <a:r>
              <a:rPr lang="fi-FI" sz="3000" dirty="0" smtClean="0"/>
              <a:t>€ 12 % </a:t>
            </a:r>
            <a:r>
              <a:rPr lang="fi-FI" sz="3000" dirty="0" smtClean="0">
                <a:solidFill>
                  <a:srgbClr val="FF0000"/>
                </a:solidFill>
              </a:rPr>
              <a:t>(vuosi 2015 </a:t>
            </a:r>
            <a:r>
              <a:rPr lang="fi-FI" sz="3000" dirty="0" smtClean="0">
                <a:solidFill>
                  <a:srgbClr val="FF0000"/>
                </a:solidFill>
              </a:rPr>
              <a:t>101.500 </a:t>
            </a:r>
            <a:r>
              <a:rPr lang="fi-FI" sz="3000" dirty="0" smtClean="0">
                <a:solidFill>
                  <a:srgbClr val="FF0000"/>
                </a:solidFill>
              </a:rPr>
              <a:t>€ + 20%).</a:t>
            </a:r>
            <a:r>
              <a:rPr lang="fi-FI" sz="3000" dirty="0" smtClean="0"/>
              <a:t> </a:t>
            </a:r>
            <a:r>
              <a:rPr lang="fi-FI" sz="3000" dirty="0" smtClean="0"/>
              <a:t>Kokonaistuotot </a:t>
            </a:r>
            <a:r>
              <a:rPr lang="fi-FI" sz="3000" dirty="0" smtClean="0"/>
              <a:t>715.000 €.</a:t>
            </a:r>
          </a:p>
          <a:p>
            <a:r>
              <a:rPr lang="fi-FI" sz="3000" dirty="0"/>
              <a:t> </a:t>
            </a:r>
          </a:p>
          <a:p>
            <a:r>
              <a:rPr lang="fi-FI" sz="3000" b="1" dirty="0"/>
              <a:t>Valtionavustus</a:t>
            </a:r>
            <a:r>
              <a:rPr lang="fi-FI" sz="3000" dirty="0"/>
              <a:t>: osaamiskeskustoiminnan perusrahoitus on kohdennettu vakinaisen henkilöstöön (toimitusjohtaja, kehittämispäällikkö, talous- ja toimistosihteeri) ja perustoiminnan kuluihin (tilat, laitteet, toiminnasta aiheutuvat muut kiinteät kulut).  </a:t>
            </a:r>
          </a:p>
          <a:p>
            <a:r>
              <a:rPr lang="fi-FI" sz="3000" dirty="0"/>
              <a:t> </a:t>
            </a:r>
          </a:p>
          <a:p>
            <a:r>
              <a:rPr lang="fi-FI" sz="3000" b="1" dirty="0"/>
              <a:t>Kuntien toiminta-avustus</a:t>
            </a:r>
            <a:r>
              <a:rPr lang="fi-FI" sz="3000" dirty="0"/>
              <a:t>: kehittämiskoordinaattori / alueellisen hyvinvointitiedon tuottaminen, sosiaalipalvelujen prosessien kehittäminen.</a:t>
            </a:r>
          </a:p>
          <a:p>
            <a:r>
              <a:rPr lang="fi-FI" sz="3000" dirty="0"/>
              <a:t> </a:t>
            </a:r>
          </a:p>
          <a:p>
            <a:r>
              <a:rPr lang="fi-FI" sz="3000" b="1" dirty="0"/>
              <a:t>Hankerahoitus: </a:t>
            </a:r>
            <a:r>
              <a:rPr lang="fi-FI" sz="3000" dirty="0"/>
              <a:t>rahoituslähteinä olivat mm. </a:t>
            </a:r>
            <a:r>
              <a:rPr lang="fi-FI" sz="3000" dirty="0" err="1"/>
              <a:t>sosiaali</a:t>
            </a:r>
            <a:r>
              <a:rPr lang="fi-FI" sz="3000" dirty="0"/>
              <a:t>- ja terveysministeriö / Kaste -ohjelma (</a:t>
            </a:r>
            <a:r>
              <a:rPr lang="fi-FI" sz="3000" dirty="0" err="1"/>
              <a:t>Sosiaali</a:t>
            </a:r>
            <a:r>
              <a:rPr lang="fi-FI" sz="3000" dirty="0"/>
              <a:t>- ja terveydenhuollon kansallinen kehittämisohjelma) </a:t>
            </a:r>
            <a:r>
              <a:rPr lang="fi-FI" sz="3000" dirty="0" err="1"/>
              <a:t>THL:n</a:t>
            </a:r>
            <a:r>
              <a:rPr lang="fi-FI" sz="3000" dirty="0"/>
              <a:t> </a:t>
            </a:r>
            <a:r>
              <a:rPr lang="fi-FI" sz="3000" dirty="0" err="1"/>
              <a:t>SadE</a:t>
            </a:r>
            <a:r>
              <a:rPr lang="fi-FI" sz="3000" dirty="0"/>
              <a:t>-ohjelma ja </a:t>
            </a:r>
            <a:r>
              <a:rPr lang="fi-FI" sz="3000" dirty="0" err="1"/>
              <a:t>THL:n</a:t>
            </a:r>
            <a:r>
              <a:rPr lang="fi-FI" sz="3000" dirty="0"/>
              <a:t> myöntämä valtionavustus. Hankerahoituksella Sosiaalitaidossa toteutui vuonna 2014 kolme henkilötyövuotta. </a:t>
            </a:r>
          </a:p>
          <a:p>
            <a:r>
              <a:rPr lang="fi-FI" sz="3000" dirty="0"/>
              <a:t> </a:t>
            </a:r>
          </a:p>
          <a:p>
            <a:r>
              <a:rPr lang="fi-FI" sz="3000" b="1" dirty="0"/>
              <a:t>Asiantuntijapalvelut: </a:t>
            </a:r>
            <a:r>
              <a:rPr lang="fi-FI" sz="3000" dirty="0"/>
              <a:t>palvelutoimintana tuotettiin sosiaaliasiamiehen palvelut, juridisen tuen palvelut sosiaaliasiamieskunnille, ikäihmisten palvelujen kehittämistyön koordinointi, selvityksiä, kartoituksia ja arviointeja. Lisäksi Sosiaalitaidon työntekijät osallistuvat mm. prosessikuvaus- ja tuotteistusprosesseihin. Sosiaalitaidon kehittämispäällikkö on ollut mukana </a:t>
            </a:r>
            <a:r>
              <a:rPr lang="fi-FI" sz="3000" dirty="0" err="1"/>
              <a:t>Keski</a:t>
            </a:r>
            <a:r>
              <a:rPr lang="fi-FI" sz="3000" dirty="0"/>
              <a:t>-Uudenmaan kahdeksan kunnan yhdistymisselvitystyössä </a:t>
            </a:r>
            <a:r>
              <a:rPr lang="fi-FI" sz="3000" dirty="0" err="1"/>
              <a:t>sosiaali</a:t>
            </a:r>
            <a:r>
              <a:rPr lang="fi-FI" sz="3000" dirty="0"/>
              <a:t>- ja terveydenhuollon työryhmän asiantuntijasihteerinä.</a:t>
            </a:r>
          </a:p>
          <a:p>
            <a:endParaRPr lang="fi-FI" dirty="0"/>
          </a:p>
          <a:p>
            <a:endParaRPr lang="fi-FI" dirty="0"/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Resursointi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65135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Tiedontuotanto prosessina</a:t>
            </a:r>
            <a:endParaRPr lang="fi-FI" dirty="0"/>
          </a:p>
        </p:txBody>
      </p:sp>
      <p:sp>
        <p:nvSpPr>
          <p:cNvPr id="4" name="Tekstiruutu 3"/>
          <p:cNvSpPr txBox="1"/>
          <p:nvPr/>
        </p:nvSpPr>
        <p:spPr>
          <a:xfrm>
            <a:off x="611560" y="465313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i-FI" dirty="0"/>
          </a:p>
        </p:txBody>
      </p:sp>
      <p:pic>
        <p:nvPicPr>
          <p:cNvPr id="3074" name="Picture 2" descr="C:\Users\merja.salmi\AppData\Local\Microsoft\Windows\Temporary Internet Files\Content.Outlook\OWFRCBGZ\New Mode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450" y="3068409"/>
            <a:ext cx="8039100" cy="2232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kstiruutu 7"/>
          <p:cNvSpPr txBox="1"/>
          <p:nvPr/>
        </p:nvSpPr>
        <p:spPr>
          <a:xfrm>
            <a:off x="395536" y="5301208"/>
            <a:ext cx="147348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800" dirty="0" smtClean="0"/>
              <a:t>Asiantuntijayhteistyö:</a:t>
            </a:r>
          </a:p>
          <a:p>
            <a:r>
              <a:rPr lang="fi-FI" sz="800" dirty="0" smtClean="0"/>
              <a:t>Sosiaalialan osaamiskeskus</a:t>
            </a:r>
          </a:p>
          <a:p>
            <a:r>
              <a:rPr lang="fi-FI" sz="800" dirty="0" smtClean="0"/>
              <a:t>Kunnat</a:t>
            </a:r>
          </a:p>
          <a:p>
            <a:r>
              <a:rPr lang="fi-FI" sz="800" dirty="0" smtClean="0"/>
              <a:t>Oppilaitokset</a:t>
            </a:r>
          </a:p>
          <a:p>
            <a:r>
              <a:rPr lang="fi-FI" sz="800" dirty="0" smtClean="0"/>
              <a:t>Tutkijat</a:t>
            </a:r>
          </a:p>
          <a:p>
            <a:r>
              <a:rPr lang="fi-FI" sz="800" dirty="0" smtClean="0"/>
              <a:t>Asiakkaat</a:t>
            </a:r>
          </a:p>
          <a:p>
            <a:endParaRPr lang="fi-FI" sz="800" dirty="0"/>
          </a:p>
        </p:txBody>
      </p:sp>
      <p:sp>
        <p:nvSpPr>
          <p:cNvPr id="9" name="Tekstiruutu 8"/>
          <p:cNvSpPr txBox="1"/>
          <p:nvPr/>
        </p:nvSpPr>
        <p:spPr>
          <a:xfrm>
            <a:off x="611560" y="1841821"/>
            <a:ext cx="3987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dirty="0" smtClean="0"/>
              <a:t>Toteutetaan osana alueen pysyviä johto- ja asiantuntija- sekä yhteistyörakenteita</a:t>
            </a:r>
            <a:endParaRPr lang="fi-FI" sz="1200" dirty="0"/>
          </a:p>
        </p:txBody>
      </p:sp>
      <p:cxnSp>
        <p:nvCxnSpPr>
          <p:cNvPr id="25" name="Suora nuoliyhdysviiva 24"/>
          <p:cNvCxnSpPr/>
          <p:nvPr/>
        </p:nvCxnSpPr>
        <p:spPr>
          <a:xfrm flipV="1">
            <a:off x="899592" y="4184808"/>
            <a:ext cx="432048" cy="1116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kstiruutu 26"/>
          <p:cNvSpPr txBox="1"/>
          <p:nvPr/>
        </p:nvSpPr>
        <p:spPr>
          <a:xfrm>
            <a:off x="5491444" y="5301208"/>
            <a:ext cx="147348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800" dirty="0" smtClean="0"/>
              <a:t>Asiantuntijayhteistyö:</a:t>
            </a:r>
          </a:p>
          <a:p>
            <a:r>
              <a:rPr lang="fi-FI" sz="800" dirty="0" smtClean="0"/>
              <a:t>Sosiaalialan osaamiskeskus</a:t>
            </a:r>
          </a:p>
          <a:p>
            <a:r>
              <a:rPr lang="fi-FI" sz="800" dirty="0" smtClean="0"/>
              <a:t>Kunnat</a:t>
            </a:r>
          </a:p>
          <a:p>
            <a:r>
              <a:rPr lang="fi-FI" sz="800" dirty="0" smtClean="0"/>
              <a:t>Oppilaitokset</a:t>
            </a:r>
          </a:p>
          <a:p>
            <a:r>
              <a:rPr lang="fi-FI" sz="800" dirty="0" smtClean="0"/>
              <a:t>Tutkijat</a:t>
            </a:r>
          </a:p>
          <a:p>
            <a:r>
              <a:rPr lang="fi-FI" sz="800" dirty="0" smtClean="0"/>
              <a:t>Asiakkaat</a:t>
            </a:r>
          </a:p>
          <a:p>
            <a:endParaRPr lang="fi-FI" sz="800" dirty="0"/>
          </a:p>
        </p:txBody>
      </p:sp>
      <p:cxnSp>
        <p:nvCxnSpPr>
          <p:cNvPr id="28" name="Suora nuoliyhdysviiva 27"/>
          <p:cNvCxnSpPr>
            <a:stCxn id="27" idx="0"/>
          </p:cNvCxnSpPr>
          <p:nvPr/>
        </p:nvCxnSpPr>
        <p:spPr>
          <a:xfrm flipV="1">
            <a:off x="6228184" y="4221088"/>
            <a:ext cx="180020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llipsi 2"/>
          <p:cNvSpPr/>
          <p:nvPr/>
        </p:nvSpPr>
        <p:spPr>
          <a:xfrm>
            <a:off x="4499992" y="2866400"/>
            <a:ext cx="2664296" cy="180212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Tekstiruutu 4"/>
          <p:cNvSpPr txBox="1"/>
          <p:nvPr/>
        </p:nvSpPr>
        <p:spPr>
          <a:xfrm>
            <a:off x="4598568" y="1776624"/>
            <a:ext cx="19369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dirty="0" smtClean="0"/>
              <a:t>Yleensä lisäresursoitu: suunnittelijat, harjoittelijat, kesätyöntekijät</a:t>
            </a:r>
            <a:endParaRPr lang="fi-FI" sz="1200" dirty="0"/>
          </a:p>
        </p:txBody>
      </p:sp>
      <p:sp>
        <p:nvSpPr>
          <p:cNvPr id="6" name="Alanuoli 5"/>
          <p:cNvSpPr/>
          <p:nvPr/>
        </p:nvSpPr>
        <p:spPr>
          <a:xfrm>
            <a:off x="5103789" y="2434844"/>
            <a:ext cx="576064" cy="744086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Alanuoli 6"/>
          <p:cNvSpPr/>
          <p:nvPr/>
        </p:nvSpPr>
        <p:spPr>
          <a:xfrm>
            <a:off x="2123728" y="2338338"/>
            <a:ext cx="576064" cy="528062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Ellipsi 13"/>
          <p:cNvSpPr/>
          <p:nvPr/>
        </p:nvSpPr>
        <p:spPr>
          <a:xfrm>
            <a:off x="395536" y="2866400"/>
            <a:ext cx="4392488" cy="180212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6" name="Ellipsi 15"/>
          <p:cNvSpPr/>
          <p:nvPr/>
        </p:nvSpPr>
        <p:spPr>
          <a:xfrm>
            <a:off x="7020272" y="2866400"/>
            <a:ext cx="2015740" cy="178673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9" name="Tekstiruutu 28"/>
          <p:cNvSpPr txBox="1"/>
          <p:nvPr/>
        </p:nvSpPr>
        <p:spPr>
          <a:xfrm>
            <a:off x="6660232" y="1657155"/>
            <a:ext cx="23757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dirty="0" smtClean="0"/>
              <a:t>Toteutetaan osana alueen pysyviä johto- ja asiantuntija- sekä yhteistyörakenteita</a:t>
            </a:r>
            <a:endParaRPr lang="fi-FI" sz="1200" dirty="0"/>
          </a:p>
        </p:txBody>
      </p:sp>
      <p:sp>
        <p:nvSpPr>
          <p:cNvPr id="31" name="Alanuoli 30"/>
          <p:cNvSpPr/>
          <p:nvPr/>
        </p:nvSpPr>
        <p:spPr>
          <a:xfrm>
            <a:off x="7632340" y="2303486"/>
            <a:ext cx="576064" cy="528062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8" name="Tekstiruutu 17"/>
          <p:cNvSpPr txBox="1"/>
          <p:nvPr/>
        </p:nvSpPr>
        <p:spPr>
          <a:xfrm>
            <a:off x="7255156" y="5445224"/>
            <a:ext cx="17808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dirty="0" smtClean="0"/>
              <a:t>Mediavaikuttaminen, luottamuselimet </a:t>
            </a:r>
            <a:r>
              <a:rPr lang="fi-FI" sz="1200" dirty="0" err="1" smtClean="0"/>
              <a:t>jne</a:t>
            </a:r>
            <a:endParaRPr lang="fi-FI" sz="1200" dirty="0"/>
          </a:p>
        </p:txBody>
      </p:sp>
      <p:cxnSp>
        <p:nvCxnSpPr>
          <p:cNvPr id="3076" name="Suora nuoliyhdysviiva 3075"/>
          <p:cNvCxnSpPr/>
          <p:nvPr/>
        </p:nvCxnSpPr>
        <p:spPr>
          <a:xfrm flipV="1">
            <a:off x="971600" y="4221088"/>
            <a:ext cx="1296144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7" name="Tekstiruutu 3076"/>
          <p:cNvSpPr txBox="1"/>
          <p:nvPr/>
        </p:nvSpPr>
        <p:spPr>
          <a:xfrm>
            <a:off x="2537767" y="5178096"/>
            <a:ext cx="2448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dirty="0" smtClean="0">
                <a:solidFill>
                  <a:schemeClr val="bg1">
                    <a:lumMod val="50000"/>
                  </a:schemeClr>
                </a:solidFill>
              </a:rPr>
              <a:t>Vain vähän autonomisesta ”tutkijaintressistä” nousevaa. Pääasiallisesti asiantuntijoiden työssä, tutkimuksista tai kehittämistyössä havaitsemista seikoista!</a:t>
            </a:r>
            <a:endParaRPr lang="fi-FI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3079" name="Suora nuoliyhdysviiva 3078"/>
          <p:cNvCxnSpPr/>
          <p:nvPr/>
        </p:nvCxnSpPr>
        <p:spPr>
          <a:xfrm flipH="1" flipV="1">
            <a:off x="2411760" y="4293096"/>
            <a:ext cx="720080" cy="885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yöristetty suorakulmio 9"/>
          <p:cNvSpPr/>
          <p:nvPr/>
        </p:nvSpPr>
        <p:spPr>
          <a:xfrm>
            <a:off x="1076543" y="4511862"/>
            <a:ext cx="7184140" cy="65188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200" dirty="0" smtClean="0">
                <a:solidFill>
                  <a:schemeClr val="tx1"/>
                </a:solidFill>
              </a:rPr>
              <a:t>Avoin ja dialoginen prosessi, jossa sekä tutkimuksen ydinkysymykset että vastaukset alistetaan koko ajan asiantuntijoiden arvioinnille!  </a:t>
            </a:r>
            <a:endParaRPr lang="fi-FI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2595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Tutkimus? Mitä se on / voi olla …</a:t>
            </a:r>
            <a:endParaRPr lang="fi-FI" dirty="0"/>
          </a:p>
        </p:txBody>
      </p:sp>
      <p:graphicFrame>
        <p:nvGraphicFramePr>
          <p:cNvPr id="3" name="Kaaviokuva 2"/>
          <p:cNvGraphicFramePr/>
          <p:nvPr>
            <p:extLst/>
          </p:nvPr>
        </p:nvGraphicFramePr>
        <p:xfrm>
          <a:off x="611560" y="1397000"/>
          <a:ext cx="8208912" cy="5272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kstiruutu 3"/>
          <p:cNvSpPr txBox="1"/>
          <p:nvPr/>
        </p:nvSpPr>
        <p:spPr>
          <a:xfrm>
            <a:off x="107504" y="1268760"/>
            <a:ext cx="345638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Kuntalaisten hyvinvointia edistävä / tukeva tiedontuotanto =&gt; uusin tieto!</a:t>
            </a:r>
          </a:p>
          <a:p>
            <a:endParaRPr lang="fi-FI" dirty="0"/>
          </a:p>
          <a:p>
            <a:r>
              <a:rPr lang="fi-FI" dirty="0" smtClean="0"/>
              <a:t>Sosiaalityö, sosiaalipolitiikka, hoitotiede, käyttäytymistiede, lääketiede, gerontologia …</a:t>
            </a:r>
            <a:endParaRPr lang="fi-FI" dirty="0"/>
          </a:p>
        </p:txBody>
      </p:sp>
      <p:sp>
        <p:nvSpPr>
          <p:cNvPr id="5" name="Tekstiruutu 4"/>
          <p:cNvSpPr txBox="1"/>
          <p:nvPr/>
        </p:nvSpPr>
        <p:spPr>
          <a:xfrm>
            <a:off x="5148064" y="1484784"/>
            <a:ext cx="381642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Miten asiakastyö toteutuu mahdollisimman laadukkaasti / asiakkaiden tarpeisiin vastataan:</a:t>
            </a:r>
          </a:p>
          <a:p>
            <a:endParaRPr lang="fi-FI" dirty="0"/>
          </a:p>
          <a:p>
            <a:r>
              <a:rPr lang="fi-FI" dirty="0" smtClean="0"/>
              <a:t>EBP, ”käypä hoito”, menetelmien vaikuttavuustutkimus, Praksis yms.</a:t>
            </a:r>
            <a:endParaRPr lang="fi-FI" dirty="0"/>
          </a:p>
        </p:txBody>
      </p:sp>
      <p:sp>
        <p:nvSpPr>
          <p:cNvPr id="6" name="Tekstiruutu 5"/>
          <p:cNvSpPr txBox="1"/>
          <p:nvPr/>
        </p:nvSpPr>
        <p:spPr>
          <a:xfrm>
            <a:off x="683568" y="5404691"/>
            <a:ext cx="784887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Millä tavoin järjestettynä / tuotettuna kuntalaisille taataan mahdollisimman laadukkaat, vaikuttavat ja taloudellisesti tuotetut palvelut:</a:t>
            </a:r>
          </a:p>
          <a:p>
            <a:r>
              <a:rPr lang="fi-FI" dirty="0" smtClean="0"/>
              <a:t>Palvelujärjestelmä, palveluprosessi, tuottaminen … tuotantotalous, </a:t>
            </a:r>
          </a:p>
          <a:p>
            <a:r>
              <a:rPr lang="fi-FI" dirty="0" err="1" smtClean="0"/>
              <a:t>sosiaali</a:t>
            </a:r>
            <a:r>
              <a:rPr lang="fi-FI" dirty="0" smtClean="0"/>
              <a:t>- ja terveystalous, johtaminen, </a:t>
            </a:r>
          </a:p>
          <a:p>
            <a:r>
              <a:rPr lang="fi-FI" dirty="0" smtClean="0"/>
              <a:t>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35418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n paikkamerkki 1"/>
          <p:cNvSpPr>
            <a:spLocks noGrp="1"/>
          </p:cNvSpPr>
          <p:nvPr>
            <p:ph type="body" idx="1"/>
          </p:nvPr>
        </p:nvSpPr>
        <p:spPr>
          <a:xfrm>
            <a:off x="755576" y="2780928"/>
            <a:ext cx="7739137" cy="3278088"/>
          </a:xfrm>
        </p:spPr>
        <p:txBody>
          <a:bodyPr>
            <a:normAutofit fontScale="55000" lnSpcReduction="20000"/>
          </a:bodyPr>
          <a:lstStyle/>
          <a:p>
            <a:pPr marL="457200" indent="-457200">
              <a:buFont typeface="Wingdings" pitchFamily="2" charset="2"/>
              <a:buChar char="ü"/>
            </a:pPr>
            <a:r>
              <a:rPr lang="fi-FI" dirty="0" smtClean="0"/>
              <a:t>Primaaritiedon tuottamisen haasteet: tilastointi, asiakastyön dokumentointi ja kirjaaminen, kustannusten muodostumisen periaatteet, käsitteiden kirjo, koulukuntaerot, vanhat rutiinit …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fi-FI" dirty="0" smtClean="0"/>
              <a:t>Omat resurssit: osaaminen (esim. tilastolliset menetelmät, talous, vaikuttavuus), resurssien niukkuus …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fi-FI" dirty="0" smtClean="0"/>
              <a:t>Minkä ”tasoinen” tutkimus on riittävä palvelujen / toimintojen johtamisen, suunnittelun, kehittämisen, päätöksenteon käyttöön?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fi-FI" dirty="0" smtClean="0"/>
              <a:t>Kun ei ole välineitä reaaliaikaisesti seurata edes nykytilaa, miten voidaan ennakoida; heikot signaalit …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fi-FI" dirty="0" smtClean="0"/>
              <a:t>Miten kuntalaiset saadaan AIDOSTI mukaan osaksi näitä prosesseja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fi-FI" b="1" dirty="0" smtClean="0"/>
              <a:t>MILLÄ KEINOIN VAHVISTETAAN SAADUN TIEDON KÄYTTÖ OSANA TOIMINTOJEN JOHTAMISTA JA PÄÄTÖKSENTEKOA?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fi-FI" dirty="0" smtClean="0"/>
              <a:t>… ja monia muita joita meille on ajan kuluessa saatettu tietoon</a:t>
            </a:r>
          </a:p>
          <a:p>
            <a:pPr marL="457200" indent="-457200">
              <a:buFont typeface="Arial" charset="0"/>
              <a:buChar char="•"/>
            </a:pPr>
            <a:endParaRPr lang="fi-FI" dirty="0"/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Haasteet ?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07207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n paikkamerkki 1"/>
          <p:cNvSpPr>
            <a:spLocks noGrp="1"/>
          </p:cNvSpPr>
          <p:nvPr>
            <p:ph type="body" idx="1"/>
          </p:nvPr>
        </p:nvSpPr>
        <p:spPr>
          <a:xfrm>
            <a:off x="251520" y="2564904"/>
            <a:ext cx="8280920" cy="3960440"/>
          </a:xfrm>
        </p:spPr>
        <p:txBody>
          <a:bodyPr>
            <a:normAutofit fontScale="47500" lnSpcReduction="20000"/>
          </a:bodyPr>
          <a:lstStyle/>
          <a:p>
            <a:pPr marL="457200" indent="-457200">
              <a:buFont typeface="Wingdings" pitchFamily="2" charset="2"/>
              <a:buChar char="q"/>
            </a:pPr>
            <a:endParaRPr lang="fi-FI" dirty="0" smtClean="0"/>
          </a:p>
          <a:p>
            <a:pPr marL="457200" indent="-457200">
              <a:buFont typeface="Wingdings" pitchFamily="2" charset="2"/>
              <a:buChar char="q"/>
            </a:pPr>
            <a:r>
              <a:rPr lang="fi-FI" dirty="0" smtClean="0"/>
              <a:t>Tiedontuotannon työkalujen kehittäminen / kehittyminen =&gt; tietokanta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fi-FI" dirty="0" smtClean="0"/>
              <a:t>Osaamisen vahvistuminen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fi-FI" dirty="0" smtClean="0"/>
              <a:t>Substanssikohtaista sisällöllistä ja ”vertailtavaa” tietoa palvelujen rakenteista, käytöstä, ”suhteista” =&gt; konkretisoi keskustelua (tietyin rajoituksin, suuntaa-antavuus)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fi-FI" dirty="0" smtClean="0"/>
              <a:t>On tuottanut uutta tietoa (Lastensuojelulain hengen toteutuminen 2011, Uudet toimeentulotuen asiakkuudet 2012)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fi-FI" dirty="0" smtClean="0"/>
              <a:t>Konkretisoinut valtavat vajeet sekä asiakastyön ”seurannan” traditioissa, rakenteissa ja järjestelmissä, toimintatavoissa, osaamisessa =&gt; puutteet selittyvät vain vähäisin osin järjestelmäpuutteilla (ei ole tosiasiallista arviointitietoa, kun järjestelmien mahdollisuuksia on varsin ohuesti hyödynnetty)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fi-FI" dirty="0" smtClean="0"/>
              <a:t>Ohjannut kuntia yhdenmukaistamaan seudullisesti toimintatapoja, asiakastyön kirjauksia, ohjeistuksia, määrittelyjä … =&gt; luo pohjaa sosiaalihuollon yhtenäisille tietosisällöille ja tiedonhallinnan kehittämiselle mm. KANSA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fi-FI" dirty="0" smtClean="0"/>
              <a:t>Keskustelu  ”faktojen” pohjalta =&gt; usean ”totuuden” kumoaminen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fi-FI" dirty="0" smtClean="0"/>
              <a:t>Tuottaa jo systemaattista tietoa trendien seurantaan, on näyttöä joidenkin valintojen vaikutuksista myönteiseen kehityssuuntaan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fi-FI" dirty="0" smtClean="0"/>
              <a:t>Luodaan sosiaalialan ammattilaisille yhteistä ammatillista tietopohjaa 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fi-FI" dirty="0" smtClean="0"/>
              <a:t>Päätökset perustuvat yhä enemmän tosiasialliseen tilanteeseen </a:t>
            </a:r>
          </a:p>
          <a:p>
            <a:pPr marL="457200" indent="-457200">
              <a:buFont typeface="Wingdings" pitchFamily="2" charset="2"/>
              <a:buChar char="q"/>
            </a:pPr>
            <a:endParaRPr lang="fi-FI" dirty="0"/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Hyödyt?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14300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ani">
  <a:themeElements>
    <a:clrScheme name="Uudet värit">
      <a:dk1>
        <a:sysClr val="windowText" lastClr="000000"/>
      </a:dk1>
      <a:lt1>
        <a:sysClr val="window" lastClr="FFFFFF"/>
      </a:lt1>
      <a:dk2>
        <a:srgbClr val="444444"/>
      </a:dk2>
      <a:lt2>
        <a:srgbClr val="EBDDC3"/>
      </a:lt2>
      <a:accent1>
        <a:srgbClr val="FF8800"/>
      </a:accent1>
      <a:accent2>
        <a:srgbClr val="FFCC66"/>
      </a:accent2>
      <a:accent3>
        <a:srgbClr val="A5AB81"/>
      </a:accent3>
      <a:accent4>
        <a:srgbClr val="DDFFFF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ani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ani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456</TotalTime>
  <Words>1209</Words>
  <Application>Microsoft Office PowerPoint</Application>
  <PresentationFormat>Näytössä katseltava diaesitys (4:3)</PresentationFormat>
  <Paragraphs>208</Paragraphs>
  <Slides>9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9</vt:i4>
      </vt:variant>
    </vt:vector>
  </HeadingPairs>
  <TitlesOfParts>
    <vt:vector size="15" baseType="lpstr">
      <vt:lpstr>Arial</vt:lpstr>
      <vt:lpstr>Times New Roman</vt:lpstr>
      <vt:lpstr>Tw Cen MT</vt:lpstr>
      <vt:lpstr>Wingdings</vt:lpstr>
      <vt:lpstr>Wingdings 2</vt:lpstr>
      <vt:lpstr>Mediaani</vt:lpstr>
      <vt:lpstr>Hyvä arki!  Askel edellä!   </vt:lpstr>
      <vt:lpstr>Toimintamuodot</vt:lpstr>
      <vt:lpstr>Tiedontuotanto (vuosittain 5 – 15 selvitystä)</vt:lpstr>
      <vt:lpstr>Ja tänne vaikka joku kuvio</vt:lpstr>
      <vt:lpstr>Resursointi</vt:lpstr>
      <vt:lpstr>Tiedontuotanto prosessina</vt:lpstr>
      <vt:lpstr>Tutkimus? Mitä se on / voi olla …</vt:lpstr>
      <vt:lpstr>Haasteet ?</vt:lpstr>
      <vt:lpstr>Hyödyt?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Mikko Huovila</dc:creator>
  <cp:lastModifiedBy>Merja.Salmi</cp:lastModifiedBy>
  <cp:revision>51</cp:revision>
  <dcterms:created xsi:type="dcterms:W3CDTF">2012-03-22T08:09:18Z</dcterms:created>
  <dcterms:modified xsi:type="dcterms:W3CDTF">2015-06-10T10:05:11Z</dcterms:modified>
</cp:coreProperties>
</file>