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1C3E8-DD27-42BC-962A-986056E399E6}" type="datetimeFigureOut">
              <a:rPr lang="fi-FI" smtClean="0"/>
              <a:t>31.5.2015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07483-BEC1-468F-9070-CBB08B73FB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38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07483-BEC1-468F-9070-CBB08B73FBEB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938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4000"/>
            <a:ext cx="7772400" cy="1800000"/>
          </a:xfrm>
        </p:spPr>
        <p:txBody>
          <a:bodyPr anchor="t"/>
          <a:lstStyle>
            <a:lvl1pPr algn="ctr"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32000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E518-C0F4-4A14-BFD4-30FAA66D9D55}" type="datetime1">
              <a:rPr lang="fi-FI" smtClean="0"/>
              <a:t>31.5.2015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650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ain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B5CEFC-BEDD-4F60-8267-532D0CFA7B2E}" type="datetime1">
              <a:rPr lang="fi-FI" smtClean="0"/>
              <a:t>31.5.2015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19" y="248781"/>
            <a:ext cx="76248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5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A54A5E-2670-422F-9CDA-38500547F3D4}" type="datetime1">
              <a:rPr lang="fi-FI" smtClean="0"/>
              <a:t>31.5.2015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737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05" y="1332000"/>
            <a:ext cx="8514000" cy="4608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613F-055C-4FE9-B827-7EB466E7F67C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35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033" y="2632673"/>
            <a:ext cx="7524000" cy="1779083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7177" y="4438744"/>
            <a:ext cx="752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1D03-E5C3-4960-A62D-D475C3EE2E27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782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ruotsi">
    <p:bg bwMode="black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4000"/>
            <a:ext cx="7772400" cy="1800000"/>
          </a:xfrm>
        </p:spPr>
        <p:txBody>
          <a:bodyPr anchor="t"/>
          <a:lstStyle>
            <a:lvl1pPr algn="ctr"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32000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E206-6AFC-4211-9848-DE4007058D83}" type="datetime1">
              <a:rPr lang="fi-FI" smtClean="0"/>
              <a:t>31.5.2015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805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englanti">
    <p:bg bwMode="black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4000"/>
            <a:ext cx="7772400" cy="1800000"/>
          </a:xfrm>
        </p:spPr>
        <p:txBody>
          <a:bodyPr anchor="t"/>
          <a:lstStyle>
            <a:lvl1pPr algn="ctr"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32000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9184-8C86-4241-8C62-D583A94E94E3}" type="datetime1">
              <a:rPr lang="fi-FI" smtClean="0"/>
              <a:t>31.5.2015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069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110" y="1332000"/>
            <a:ext cx="4104000" cy="4608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593" y="1332000"/>
            <a:ext cx="4104000" cy="4608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18CE-FA43-4538-832C-C3ABD5115448}" type="datetime1">
              <a:rPr lang="fi-FI" smtClean="0"/>
              <a:t>31.5.2015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680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6000" y="1332000"/>
            <a:ext cx="4104000" cy="823912"/>
          </a:xfrm>
        </p:spPr>
        <p:txBody>
          <a:bodyPr anchor="b">
            <a:normAutofit/>
          </a:bodyPr>
          <a:lstStyle>
            <a:lvl1pPr marL="0" indent="0">
              <a:lnSpc>
                <a:spcPts val="25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6000" y="2193582"/>
            <a:ext cx="4104000" cy="3744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581" y="1332000"/>
            <a:ext cx="4104000" cy="823912"/>
          </a:xfrm>
        </p:spPr>
        <p:txBody>
          <a:bodyPr anchor="b">
            <a:normAutofit/>
          </a:bodyPr>
          <a:lstStyle>
            <a:lvl1pPr marL="0" indent="0">
              <a:lnSpc>
                <a:spcPts val="25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581" y="2193582"/>
            <a:ext cx="4104000" cy="3744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C7DD-1243-4E20-BBF4-FEFA6695F8CC}" type="datetime1">
              <a:rPr lang="fi-FI" smtClean="0"/>
              <a:t>31.5.2015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19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CFDC-6087-4F4F-9344-78CEA2B94EC2}" type="datetime1">
              <a:rPr lang="fi-FI" smtClean="0"/>
              <a:t>31.5.2015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400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F362-9774-4E04-8EE0-6911D60B21E1}" type="datetime1">
              <a:rPr lang="fi-FI" smtClean="0"/>
              <a:t>31.5.2015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773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1971" y="234502"/>
            <a:ext cx="7488000" cy="72000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105" y="1332000"/>
            <a:ext cx="8514000" cy="46085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  <a:p>
            <a:pPr lvl="5"/>
            <a:r>
              <a:rPr lang="fi-FI" dirty="0" smtClean="0"/>
              <a:t>6</a:t>
            </a:r>
          </a:p>
          <a:p>
            <a:pPr lvl="6"/>
            <a:r>
              <a:rPr lang="fi-FI" dirty="0" smtClean="0"/>
              <a:t>7</a:t>
            </a:r>
          </a:p>
          <a:p>
            <a:pPr lvl="7"/>
            <a:r>
              <a:rPr lang="fi-FI" dirty="0" smtClean="0"/>
              <a:t>8</a:t>
            </a:r>
          </a:p>
          <a:p>
            <a:pPr lvl="8"/>
            <a:r>
              <a:rPr lang="fi-FI" dirty="0" smtClean="0"/>
              <a:t>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14000" y="6356351"/>
            <a:ext cx="13875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1D306E08-9085-4379-AEFB-3CFEC5D4553A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000" y="6356351"/>
            <a:ext cx="6357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200" y="6356351"/>
            <a:ext cx="39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7553BCE1-90E1-49D0-AD04-DCD41DE034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355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300"/>
        </a:spcBef>
        <a:buFont typeface="Calibri" panose="020F050202020403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300"/>
        </a:spcBef>
        <a:buFont typeface="Calibri" panose="020F050202020403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512000" indent="-252000" algn="l" defTabSz="914400" rtl="0" eaLnBrk="1" latinLnBrk="0" hangingPunct="1">
        <a:lnSpc>
          <a:spcPct val="100000"/>
        </a:lnSpc>
        <a:spcBef>
          <a:spcPts val="300"/>
        </a:spcBef>
        <a:buFont typeface="Calibri" panose="020F050202020403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1764000" indent="-2520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2016000" indent="-252000" algn="l" defTabSz="914400" rtl="0" eaLnBrk="1" latinLnBrk="0" hangingPunct="1">
        <a:lnSpc>
          <a:spcPct val="100000"/>
        </a:lnSpc>
        <a:spcBef>
          <a:spcPts val="300"/>
        </a:spcBef>
        <a:buFont typeface="Calibri" panose="020F050202020403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2268000" indent="-2520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cid:3385818859_244515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98000" y="1746913"/>
            <a:ext cx="6858000" cy="2830115"/>
          </a:xfrm>
        </p:spPr>
        <p:txBody>
          <a:bodyPr/>
          <a:lstStyle/>
          <a:p>
            <a:r>
              <a:rPr lang="fi-FI" b="1" dirty="0"/>
              <a:t>Miten varmistetaan palvelujen hyvä laatu ja lainmukainen toiminta? </a:t>
            </a:r>
            <a:endParaRPr lang="fi-FI" b="1" dirty="0" smtClean="0"/>
          </a:p>
          <a:p>
            <a:r>
              <a:rPr lang="fi-FI" b="1" dirty="0" smtClean="0"/>
              <a:t>4.6.2015</a:t>
            </a:r>
            <a:endParaRPr lang="fi-FI" b="1" dirty="0"/>
          </a:p>
          <a:p>
            <a:endParaRPr lang="fi-FI" b="1" dirty="0" smtClean="0"/>
          </a:p>
          <a:p>
            <a:endParaRPr lang="fi-FI" dirty="0"/>
          </a:p>
          <a:p>
            <a:endParaRPr lang="fi-FI" b="1" dirty="0" smtClean="0"/>
          </a:p>
          <a:p>
            <a:endParaRPr lang="fi-FI" b="1" dirty="0"/>
          </a:p>
          <a:p>
            <a:endParaRPr lang="fi-FI" b="1" dirty="0" smtClean="0"/>
          </a:p>
          <a:p>
            <a:r>
              <a:rPr lang="fi-FI" sz="1800" dirty="0" err="1" smtClean="0"/>
              <a:t>Sosiaali</a:t>
            </a:r>
            <a:r>
              <a:rPr lang="fi-FI" sz="1800" dirty="0" smtClean="0"/>
              <a:t>- </a:t>
            </a:r>
            <a:r>
              <a:rPr lang="fi-FI" sz="1800" dirty="0"/>
              <a:t>ja terveysyksikön päällikkö Aija Ström, Länsi- ja </a:t>
            </a:r>
            <a:r>
              <a:rPr lang="fi-FI" sz="1800" dirty="0" err="1"/>
              <a:t>Sisä</a:t>
            </a:r>
            <a:r>
              <a:rPr lang="fi-FI" sz="1800" dirty="0"/>
              <a:t>-Suomen aluehallintovirasto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1FC6-E1A3-404B-96FA-06E1304D4FA6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 smtClean="0"/>
              <a:t>Sosiaali</a:t>
            </a:r>
            <a:r>
              <a:rPr lang="fi-FI" dirty="0" smtClean="0"/>
              <a:t>- </a:t>
            </a:r>
            <a:r>
              <a:rPr lang="fi-FI" dirty="0"/>
              <a:t>ja terveysyksikön päällikkö Aija </a:t>
            </a:r>
            <a:r>
              <a:rPr lang="fi-FI" dirty="0" smtClean="0"/>
              <a:t>Ström, Länsi- ja </a:t>
            </a:r>
            <a:r>
              <a:rPr lang="fi-FI" dirty="0" err="1" smtClean="0"/>
              <a:t>Sisä</a:t>
            </a:r>
            <a:r>
              <a:rPr lang="fi-FI" dirty="0" smtClean="0"/>
              <a:t>-Suomen aluehallintovirasto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407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Lapsiperheiden palvelut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Ehkäisevien </a:t>
            </a:r>
            <a:r>
              <a:rPr lang="fi-FI" b="1" dirty="0"/>
              <a:t>palvelujen ensisijaisuus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Lapsiperheen oikeus saada perheen </a:t>
            </a:r>
            <a:r>
              <a:rPr lang="fi-FI" dirty="0" smtClean="0"/>
              <a:t>	huolenpitotehtävän </a:t>
            </a:r>
            <a:r>
              <a:rPr lang="fi-FI" dirty="0"/>
              <a:t>turvaamiseksi välttämätön </a:t>
            </a:r>
            <a:r>
              <a:rPr lang="fi-FI" dirty="0" smtClean="0"/>
              <a:t>	kotipalvelu </a:t>
            </a:r>
            <a:r>
              <a:rPr lang="fi-FI" dirty="0"/>
              <a:t>(sairaus, synnytys, vamma tai muu </a:t>
            </a:r>
            <a:r>
              <a:rPr lang="fi-FI" dirty="0" smtClean="0"/>
              <a:t>	erityistilanne</a:t>
            </a:r>
            <a:r>
              <a:rPr lang="fi-FI" dirty="0"/>
              <a:t>)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Valtakunnallisen valvonnan painoalueena 2016 </a:t>
            </a:r>
            <a:r>
              <a:rPr lang="fi-FI" dirty="0" smtClean="0"/>
              <a:t>–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smtClean="0"/>
              <a:t>Riittävät </a:t>
            </a:r>
            <a:r>
              <a:rPr lang="fi-FI" b="1" dirty="0"/>
              <a:t>voimavarat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lastensuojelun määräajat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sosiaalityöntekijöiden asiakasmäärät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097C-2DAB-496E-BC2D-5C30F7C19520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8304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Aikuissosiaalityö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000" b="1" dirty="0" smtClean="0"/>
              <a:t>Päihdehuolto</a:t>
            </a:r>
            <a:r>
              <a:rPr lang="fi-FI" sz="2000" dirty="0" smtClean="0"/>
              <a:t> </a:t>
            </a:r>
            <a:endParaRPr lang="fi-FI" sz="2000" dirty="0"/>
          </a:p>
          <a:p>
            <a:pPr marL="0" indent="0">
              <a:buNone/>
            </a:pPr>
            <a:r>
              <a:rPr lang="fi-FI" sz="2000" dirty="0" smtClean="0"/>
              <a:t>	•</a:t>
            </a:r>
            <a:r>
              <a:rPr lang="fi-FI" sz="2000" dirty="0"/>
              <a:t>Terveydenhuoltona järjestettäessä </a:t>
            </a:r>
            <a:r>
              <a:rPr lang="fi-FI" sz="2000" dirty="0" smtClean="0"/>
              <a:t>hoitotakuusäädökset </a:t>
            </a:r>
            <a:endParaRPr lang="fi-FI" sz="2000" dirty="0"/>
          </a:p>
          <a:p>
            <a:pPr marL="0" indent="0">
              <a:buNone/>
            </a:pPr>
            <a:r>
              <a:rPr lang="fi-FI" sz="2000" dirty="0" smtClean="0"/>
              <a:t>	•</a:t>
            </a:r>
            <a:r>
              <a:rPr lang="fi-FI" sz="2000" dirty="0"/>
              <a:t>Päihdehuollon yksiköt ovat pääasiassa sosiaalihuollon </a:t>
            </a:r>
            <a:r>
              <a:rPr lang="fi-FI" sz="2000" dirty="0" smtClean="0"/>
              <a:t>yksiköitä</a:t>
            </a:r>
            <a:r>
              <a:rPr lang="fi-FI" sz="2000" dirty="0"/>
              <a:t>, </a:t>
            </a:r>
            <a:r>
              <a:rPr lang="fi-FI" sz="2000" dirty="0" smtClean="0"/>
              <a:t>	vaikka </a:t>
            </a:r>
            <a:r>
              <a:rPr lang="fi-FI" sz="2000" dirty="0"/>
              <a:t>niissä annetaan myös lääkkeellistä </a:t>
            </a:r>
            <a:r>
              <a:rPr lang="fi-FI" sz="2000" dirty="0" smtClean="0"/>
              <a:t>kuntoutusta</a:t>
            </a:r>
            <a:r>
              <a:rPr lang="fi-FI" sz="2000" dirty="0"/>
              <a:t>. </a:t>
            </a:r>
          </a:p>
          <a:p>
            <a:endParaRPr lang="fi-FI" sz="2000" dirty="0"/>
          </a:p>
          <a:p>
            <a:pPr marL="0" indent="0">
              <a:buNone/>
            </a:pPr>
            <a:r>
              <a:rPr lang="fi-FI" sz="2000" b="1" dirty="0"/>
              <a:t>Vammaispalvelut </a:t>
            </a:r>
          </a:p>
          <a:p>
            <a:pPr marL="0" indent="0">
              <a:buNone/>
            </a:pPr>
            <a:r>
              <a:rPr lang="fi-FI" sz="2000" dirty="0" smtClean="0"/>
              <a:t>	•</a:t>
            </a:r>
            <a:r>
              <a:rPr lang="fi-FI" sz="2000" dirty="0"/>
              <a:t>lainsäädäntö uudistuu </a:t>
            </a:r>
          </a:p>
          <a:p>
            <a:pPr marL="0" indent="0">
              <a:buNone/>
            </a:pPr>
            <a:r>
              <a:rPr lang="fi-FI" sz="2000" dirty="0" smtClean="0"/>
              <a:t>	•</a:t>
            </a:r>
            <a:r>
              <a:rPr lang="fi-FI" sz="2000" dirty="0"/>
              <a:t>palvelut ensisijaisesti </a:t>
            </a:r>
            <a:r>
              <a:rPr lang="fi-FI" sz="2000" dirty="0" err="1"/>
              <a:t>SHL:n</a:t>
            </a:r>
            <a:r>
              <a:rPr lang="fi-FI" sz="2000" dirty="0"/>
              <a:t> perusteella </a:t>
            </a:r>
          </a:p>
          <a:p>
            <a:pPr marL="0" indent="0">
              <a:buNone/>
            </a:pPr>
            <a:r>
              <a:rPr lang="fi-FI" sz="2000" dirty="0" smtClean="0"/>
              <a:t>	•</a:t>
            </a:r>
            <a:r>
              <a:rPr lang="fi-FI" sz="2000" dirty="0"/>
              <a:t>asiakkaan edun huomioiminen </a:t>
            </a:r>
          </a:p>
          <a:p>
            <a:pPr marL="0" indent="0">
              <a:buNone/>
            </a:pPr>
            <a:r>
              <a:rPr lang="fi-FI" sz="2000" dirty="0" smtClean="0"/>
              <a:t>	•</a:t>
            </a:r>
            <a:r>
              <a:rPr lang="fi-FI" sz="2000" dirty="0"/>
              <a:t>erityistä tukea tarvitsevat lapset </a:t>
            </a:r>
          </a:p>
          <a:p>
            <a:endParaRPr lang="fi-FI" sz="2000" dirty="0"/>
          </a:p>
          <a:p>
            <a:pPr marL="0" indent="0">
              <a:buNone/>
            </a:pPr>
            <a:r>
              <a:rPr lang="fi-FI" sz="2000" b="1" dirty="0"/>
              <a:t>Toimeentulotuki siirtyy Kelalle </a:t>
            </a:r>
          </a:p>
          <a:p>
            <a:pPr marL="0" indent="0">
              <a:buNone/>
            </a:pPr>
            <a:r>
              <a:rPr lang="fi-FI" sz="2000" dirty="0" smtClean="0"/>
              <a:t>	•</a:t>
            </a:r>
            <a:r>
              <a:rPr lang="fi-FI" sz="2000" dirty="0"/>
              <a:t>tehtäviä jää kunnalle myös kela-siirron jälkeen </a:t>
            </a:r>
          </a:p>
          <a:p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525B-055F-4246-823B-DCD1E0703826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3545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Palvelujen laatu (uusi SHL 5 luku)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Omavalvonta </a:t>
            </a:r>
            <a:r>
              <a:rPr lang="fi-FI" b="1" dirty="0"/>
              <a:t>(47 §)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sosiaalihuollon toimintayksikön tai muun </a:t>
            </a:r>
            <a:r>
              <a:rPr lang="fi-FI" dirty="0" smtClean="0"/>
              <a:t>	toimintakokonaisuudesta </a:t>
            </a:r>
            <a:r>
              <a:rPr lang="fi-FI" dirty="0"/>
              <a:t>vastaavan tahon on laadittava </a:t>
            </a:r>
            <a:r>
              <a:rPr lang="fi-FI" dirty="0" smtClean="0"/>
              <a:t>	omavalvontasuunnitelma </a:t>
            </a:r>
            <a:r>
              <a:rPr lang="fi-FI" dirty="0"/>
              <a:t>sosiaalihuollon laadun, </a:t>
            </a:r>
            <a:r>
              <a:rPr lang="fi-FI" dirty="0" smtClean="0"/>
              <a:t>	turvallisuuden </a:t>
            </a:r>
            <a:r>
              <a:rPr lang="fi-FI" dirty="0"/>
              <a:t>ja asianmukaisuuden varmistamiseksi 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suunnitelma on pidettävä julkisesti nähtävänä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sen toteutumista on seurattava säännöllisesti 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toimintaa on kehitettävä asiakkailta sekä </a:t>
            </a:r>
            <a:r>
              <a:rPr lang="fi-FI" dirty="0" smtClean="0"/>
              <a:t>	toimintayksikön </a:t>
            </a:r>
            <a:r>
              <a:rPr lang="fi-FI" dirty="0"/>
              <a:t>henkilöstöltä säännöllisesti kerättävän </a:t>
            </a:r>
            <a:r>
              <a:rPr lang="fi-FI" dirty="0" smtClean="0"/>
              <a:t>	palautteen </a:t>
            </a:r>
            <a:r>
              <a:rPr lang="fi-FI" dirty="0"/>
              <a:t>perusteella 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8BC1-12B7-48E1-B1DF-D59B59A4C8C7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1605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Työntekijöiden ilmoitusvelvollisuus 48 §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6000" y="954502"/>
            <a:ext cx="8514000" cy="4985498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Voimaan </a:t>
            </a:r>
            <a:r>
              <a:rPr lang="fi-FI" dirty="0"/>
              <a:t>1.1.2016 </a:t>
            </a:r>
          </a:p>
          <a:p>
            <a:pPr marL="0" indent="0">
              <a:buNone/>
            </a:pPr>
            <a:r>
              <a:rPr lang="fi-FI" dirty="0" smtClean="0"/>
              <a:t>Koskee </a:t>
            </a:r>
            <a:r>
              <a:rPr lang="fi-FI" dirty="0"/>
              <a:t>sekä yksityisissä että julkisissa palveluissa toimivia työntekijöitä </a:t>
            </a:r>
            <a:r>
              <a:rPr lang="fi-FI" dirty="0" smtClean="0"/>
              <a:t>	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•</a:t>
            </a:r>
            <a:r>
              <a:rPr lang="fi-FI" dirty="0"/>
              <a:t>velvollisuudesta on tiedotettava henkilöstölle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laadittava menettelyohjeet </a:t>
            </a:r>
            <a:r>
              <a:rPr lang="fi-FI" dirty="0" smtClean="0"/>
              <a:t>omavalvontasuunnitelmaan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smtClean="0"/>
              <a:t>Ilmoitus </a:t>
            </a:r>
            <a:r>
              <a:rPr lang="fi-FI" b="1" dirty="0"/>
              <a:t>on tehtävä viipymättä toiminnasta vastaavalle </a:t>
            </a:r>
            <a:endParaRPr lang="fi-FI" b="1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•</a:t>
            </a:r>
            <a:r>
              <a:rPr lang="fi-FI" dirty="0"/>
              <a:t>jos huomaa tai saa tietoonsa epäkohdan tai ilmeisen </a:t>
            </a:r>
            <a:r>
              <a:rPr lang="fi-FI" dirty="0" smtClean="0"/>
              <a:t>	epäkohdan </a:t>
            </a:r>
            <a:r>
              <a:rPr lang="fi-FI" dirty="0"/>
              <a:t>uhan asiakkaan sosiaalihuollon </a:t>
            </a:r>
            <a:r>
              <a:rPr lang="fi-FI" dirty="0" smtClean="0"/>
              <a:t>	toteuttamisessa 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ilmoituksen vastaanottaneen on ilmoitettava asiasta </a:t>
            </a:r>
            <a:r>
              <a:rPr lang="fi-FI" dirty="0" smtClean="0"/>
              <a:t>	kunnan </a:t>
            </a:r>
            <a:r>
              <a:rPr lang="fi-FI" dirty="0"/>
              <a:t>sosiaalihuollon johtavalle viranhaltijalle. </a:t>
            </a:r>
            <a:r>
              <a:rPr lang="fi-FI" dirty="0" smtClean="0"/>
              <a:t>	Ilmoituksen </a:t>
            </a:r>
            <a:r>
              <a:rPr lang="fi-FI" dirty="0"/>
              <a:t>tekijään ei saa kohdistaa kielteisiä </a:t>
            </a:r>
            <a:r>
              <a:rPr lang="fi-FI" dirty="0" smtClean="0"/>
              <a:t>	vastatoimia 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02CF-B7E9-4B1D-9863-A427976212B8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9735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Toimenpiteet ilmoituksen johdosta </a:t>
            </a:r>
            <a:r>
              <a:rPr lang="fi-FI" b="1" dirty="0" smtClean="0"/>
              <a:t>49 §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pPr marL="0" indent="0">
              <a:buNone/>
            </a:pPr>
            <a:r>
              <a:rPr lang="fi-FI" b="1" dirty="0"/>
              <a:t>Voimaan 1.1.2016 </a:t>
            </a:r>
            <a:endParaRPr lang="fi-FI" b="1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Ilmoituksen </a:t>
            </a:r>
            <a:r>
              <a:rPr lang="fi-FI" dirty="0"/>
              <a:t>vastaanottaneen tulee käynnistää toimet epäkohdan tai epäkohdan uhan poistamiseksi. 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Jos </a:t>
            </a:r>
            <a:r>
              <a:rPr lang="fi-FI" dirty="0"/>
              <a:t>epäkohtaa tai sen uhkaa ei korjata viivytyksettä, ilmoittajan on salassapitosäännösten estämättä ilmoitettava asiasta aluehallintovirastolle. 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Aluehallintovirasto </a:t>
            </a:r>
            <a:r>
              <a:rPr lang="fi-FI" dirty="0"/>
              <a:t>tai Valvira voi antaa määräyksen epäkohdan poistamiseksi ja päättää lisätoimenpiteistä.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F26D-48B7-42BC-BAF8-91C5F715A684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303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Omavalvonta </a:t>
            </a:r>
            <a:r>
              <a:rPr lang="fi-FI" b="1" dirty="0" err="1"/>
              <a:t>sote</a:t>
            </a:r>
            <a:r>
              <a:rPr lang="fi-FI" b="1" dirty="0"/>
              <a:t> -palveluissa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7863" y="954502"/>
            <a:ext cx="8514000" cy="4985498"/>
          </a:xfrm>
        </p:spPr>
        <p:txBody>
          <a:bodyPr/>
          <a:lstStyle/>
          <a:p>
            <a:pPr marL="0" indent="0">
              <a:buNone/>
            </a:pPr>
            <a:r>
              <a:rPr lang="fi-FI" sz="1800" dirty="0" smtClean="0"/>
              <a:t>Yksityinen </a:t>
            </a:r>
            <a:r>
              <a:rPr lang="fi-FI" sz="1800" dirty="0"/>
              <a:t>terveydenhuolto – omavalvonta Laki yksityisestä terveydenhuollosta (152/1990) 6 § </a:t>
            </a:r>
            <a:endParaRPr lang="fi-FI" sz="1800" dirty="0" smtClean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 smtClean="0"/>
              <a:t>Julkinen </a:t>
            </a:r>
            <a:r>
              <a:rPr lang="fi-FI" sz="1800" dirty="0"/>
              <a:t>terveydenhuolto- laadunhallinta ja potilasturvallisuussuunnitelma Terveydenhuoltolaki (1326/2010) 8 §, </a:t>
            </a:r>
            <a:r>
              <a:rPr lang="fi-FI" sz="1800" dirty="0" err="1"/>
              <a:t>STM:n</a:t>
            </a:r>
            <a:r>
              <a:rPr lang="fi-FI" sz="1800" dirty="0"/>
              <a:t> asetus 341/2011 </a:t>
            </a:r>
            <a:endParaRPr lang="fi-FI" sz="1800" dirty="0" smtClean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 smtClean="0"/>
              <a:t>Yksityinen </a:t>
            </a:r>
            <a:r>
              <a:rPr lang="fi-FI" sz="1800" dirty="0"/>
              <a:t>sosiaalihuolto - omavalvonta Laki yksityisistä sosiaalipalveluista (922/2011) 6 § </a:t>
            </a:r>
            <a:endParaRPr lang="fi-FI" sz="1800" dirty="0" smtClean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 smtClean="0"/>
              <a:t>Julkiset </a:t>
            </a:r>
            <a:r>
              <a:rPr lang="fi-FI" sz="1800" dirty="0"/>
              <a:t>vanhuspalvelut - omavalvonta Vanhuspalvelulaki (980/2012) 23 § omavalvonnasta voimaan 1.1.2015, Valviran määräys 1/2014, lomake ja kysymyksiä ja vastauksia -kooste </a:t>
            </a:r>
            <a:endParaRPr lang="fi-FI" sz="1800" dirty="0" smtClean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 smtClean="0"/>
              <a:t>Kaikki </a:t>
            </a:r>
            <a:r>
              <a:rPr lang="fi-FI" sz="1800" b="1" dirty="0"/>
              <a:t>julkiset sosiaalihuollon palvelut - omavalvonta Uuden sosiaalihuoltolain 47 §voimaan 1.4.2015 </a:t>
            </a:r>
            <a:endParaRPr lang="fi-FI" sz="1800" b="1" dirty="0" smtClean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 smtClean="0"/>
              <a:t>Tietosuojan </a:t>
            </a:r>
            <a:r>
              <a:rPr lang="fi-FI" sz="1800" b="1" dirty="0"/>
              <a:t>omavalvonta Laki </a:t>
            </a:r>
            <a:r>
              <a:rPr lang="fi-FI" sz="1800" b="1" dirty="0" err="1"/>
              <a:t>sosiaali</a:t>
            </a:r>
            <a:r>
              <a:rPr lang="fi-FI" sz="1800" b="1" dirty="0"/>
              <a:t>- ja terveydenhuollon asiakastietojen sähköisestä käsittelystä (159/2007) 5 b luku 19 h § voimaan 1.4.2015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8B72-3D4A-4AD5-8D9F-C7E3DDCEB87D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0888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Liittymäpinnat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7105" y="954502"/>
            <a:ext cx="8514000" cy="4985498"/>
          </a:xfrm>
        </p:spPr>
        <p:txBody>
          <a:bodyPr/>
          <a:lstStyle/>
          <a:p>
            <a:r>
              <a:rPr lang="fi-FI" dirty="0" smtClean="0"/>
              <a:t>Julkisessa </a:t>
            </a:r>
            <a:r>
              <a:rPr lang="fi-FI" dirty="0"/>
              <a:t>terveydenhuollossa on käytössä laadunhallinta- ja potilasturvallisuussuunnitelma myös vanhuspalvelujen osalta 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Yhdistetty </a:t>
            </a:r>
            <a:r>
              <a:rPr lang="fi-FI" dirty="0"/>
              <a:t>kotipalvelu ja kotisairaanhoito ottaa käyttöön sosiaalihuollon omavalvonnan 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Yksityisessä </a:t>
            </a:r>
            <a:r>
              <a:rPr lang="fi-FI" dirty="0"/>
              <a:t>terveydenhuollossa omavalvonta on otettava käyttöön vanhuspalvelujen osalta myös yhden toimipaikan yksiköissä (kotisairaanhoito) 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Valviran </a:t>
            </a:r>
            <a:r>
              <a:rPr lang="fi-FI" dirty="0"/>
              <a:t>määräys toimintayksiköiden omavalvonnasta tuli voimaan 1.1.2015 </a:t>
            </a:r>
            <a:endParaRPr lang="fi-FI" dirty="0" smtClean="0"/>
          </a:p>
          <a:p>
            <a:r>
              <a:rPr lang="fi-FI" dirty="0" smtClean="0"/>
              <a:t>Määräys </a:t>
            </a:r>
            <a:r>
              <a:rPr lang="fi-FI" dirty="0"/>
              <a:t>otetaan soveltuvin osin käyttöön sosiaalityössä 1.4.2015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AC1E-A13A-44FA-8C6F-82D7B7678484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2174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Omavalvonnan tavoitteet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laadukkaat ja asiakasturvalliset palvelut </a:t>
            </a:r>
          </a:p>
          <a:p>
            <a:r>
              <a:rPr lang="fi-FI" dirty="0"/>
              <a:t>•avoin, oppiva toimintakulttuuri </a:t>
            </a:r>
          </a:p>
          <a:p>
            <a:r>
              <a:rPr lang="fi-FI" dirty="0"/>
              <a:t>•edistää asiakkaiden valinnan mahdollisuuksia </a:t>
            </a:r>
          </a:p>
          <a:p>
            <a:r>
              <a:rPr lang="fi-FI" dirty="0"/>
              <a:t>•vahvistaa asiakkaan osallisuutta </a:t>
            </a:r>
          </a:p>
          <a:p>
            <a:r>
              <a:rPr lang="fi-FI" dirty="0"/>
              <a:t>•yhtenäiset palveluprosessit </a:t>
            </a:r>
          </a:p>
          <a:p>
            <a:r>
              <a:rPr lang="fi-FI" dirty="0"/>
              <a:t>•palveluprosessien seurannan ja arvioinnin kehittäminen </a:t>
            </a:r>
          </a:p>
          <a:p>
            <a:r>
              <a:rPr lang="fi-FI" dirty="0"/>
              <a:t>•valvonnan painopiste ennakolliseen </a:t>
            </a:r>
            <a:r>
              <a:rPr lang="fi-FI" dirty="0" smtClean="0"/>
              <a:t>valvontaan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 </a:t>
            </a:r>
            <a:r>
              <a:rPr lang="fi-FI" dirty="0"/>
              <a:t>Turvallisuuskulttuurityö toiminnan kehittämisenä: http://www.vtt.fi/inf/pdf/tiedotteet/2008/T2456.pdf 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7FD6-A1E0-4093-B48D-3B684405C0C9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6738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Omavalvonnan ydin riskinhallinnassa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Johdon </a:t>
            </a:r>
            <a:r>
              <a:rPr lang="fi-FI" dirty="0"/>
              <a:t>ohjaama strateginen riskinhallinta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riskinhallinnan organisointi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vastuiden määrittäminen ja vastuun ottaminen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miten henkilökunta voi vaikuttaa ja miten viesti kulkee </a:t>
            </a:r>
            <a:r>
              <a:rPr lang="fi-FI" dirty="0" smtClean="0"/>
              <a:t>	johdon </a:t>
            </a:r>
            <a:r>
              <a:rPr lang="fi-FI" dirty="0"/>
              <a:t>ja henkilökunnan välillä 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Operatiivinen riskinhallinta 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henkilökunnan toteuttama riskinhallinta on toiminnassa </a:t>
            </a:r>
            <a:r>
              <a:rPr lang="fi-FI" dirty="0" smtClean="0"/>
              <a:t>	toteutuvaa </a:t>
            </a:r>
            <a:r>
              <a:rPr lang="fi-FI" dirty="0"/>
              <a:t>omavalvontaa Kohdistetaan kaikille </a:t>
            </a:r>
            <a:r>
              <a:rPr lang="fi-FI" dirty="0" smtClean="0"/>
              <a:t>	toiminnan </a:t>
            </a:r>
            <a:r>
              <a:rPr lang="fi-FI" dirty="0"/>
              <a:t>osa-alueille Riskinhallinta ja </a:t>
            </a:r>
            <a:r>
              <a:rPr lang="fi-FI" dirty="0" smtClean="0"/>
              <a:t>	turvallisuussuunnittelu </a:t>
            </a:r>
            <a:r>
              <a:rPr lang="fi-FI" dirty="0"/>
              <a:t>(</a:t>
            </a:r>
            <a:r>
              <a:rPr lang="fi-FI" dirty="0" err="1"/>
              <a:t>STM:n</a:t>
            </a:r>
            <a:r>
              <a:rPr lang="fi-FI" dirty="0"/>
              <a:t> julkaisuja 2011:15)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20A9-AF1A-4A03-AECE-C2F3E394C1AA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3636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KIITOS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8903-BAF7-4AF2-9151-426E59810A4C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19</a:t>
            </a:fld>
            <a:endParaRPr lang="fi-FI"/>
          </a:p>
        </p:txBody>
      </p:sp>
      <p:pic>
        <p:nvPicPr>
          <p:cNvPr id="1026" name="Picture 2" descr="cid:3385818859_244515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85" y="1393947"/>
            <a:ext cx="8185715" cy="4584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05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Valvonta ja ohjaus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5448" y="954502"/>
            <a:ext cx="8514000" cy="4625498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 smtClean="0"/>
              <a:t>Sosiaalihuoltolaista </a:t>
            </a:r>
            <a:r>
              <a:rPr lang="fi-FI" sz="2000" dirty="0"/>
              <a:t>(710/1982) jäävät voimaan mm. hallintoa ja valvontaa koskevat luvut 2 ja </a:t>
            </a:r>
            <a:r>
              <a:rPr lang="fi-FI" sz="2000" dirty="0" smtClean="0"/>
              <a:t>8</a:t>
            </a:r>
          </a:p>
          <a:p>
            <a:pPr marL="0" indent="0">
              <a:buNone/>
            </a:pPr>
            <a:r>
              <a:rPr lang="fi-FI" sz="2000" dirty="0" smtClean="0"/>
              <a:t> </a:t>
            </a:r>
            <a:r>
              <a:rPr lang="fi-FI" sz="2000" dirty="0" err="1" smtClean="0"/>
              <a:t>SHL:n</a:t>
            </a:r>
            <a:r>
              <a:rPr lang="fi-FI" sz="2000" dirty="0" smtClean="0"/>
              <a:t> </a:t>
            </a:r>
            <a:r>
              <a:rPr lang="fi-FI" sz="2000" dirty="0"/>
              <a:t>3 §:n mukaan </a:t>
            </a:r>
            <a:endParaRPr lang="fi-FI" sz="2000" dirty="0" smtClean="0"/>
          </a:p>
          <a:p>
            <a:pPr marL="0" indent="0">
              <a:buNone/>
            </a:pPr>
            <a:r>
              <a:rPr lang="fi-FI" sz="2000" dirty="0" smtClean="0"/>
              <a:t>Valvira </a:t>
            </a:r>
            <a:r>
              <a:rPr lang="fi-FI" sz="2000" dirty="0"/>
              <a:t>ohjaa ja valvoo </a:t>
            </a:r>
            <a:r>
              <a:rPr lang="fi-FI" sz="2000" dirty="0" smtClean="0"/>
              <a:t>asioissa</a:t>
            </a:r>
            <a:endParaRPr lang="fi-FI" sz="2000" dirty="0"/>
          </a:p>
          <a:p>
            <a:pPr lvl="2"/>
            <a:r>
              <a:rPr lang="fi-FI" dirty="0" smtClean="0"/>
              <a:t>jotka </a:t>
            </a:r>
            <a:r>
              <a:rPr lang="fi-FI" dirty="0"/>
              <a:t>ovat periaatteellisesti tärkeitä ja laajakantoisia </a:t>
            </a:r>
            <a:endParaRPr lang="fi-FI" dirty="0" smtClean="0"/>
          </a:p>
          <a:p>
            <a:pPr lvl="2"/>
            <a:r>
              <a:rPr lang="fi-FI" dirty="0" smtClean="0"/>
              <a:t>koskevat </a:t>
            </a:r>
            <a:r>
              <a:rPr lang="fi-FI" dirty="0"/>
              <a:t>toimintaa usean aluehallintoviraston alueella tai koko maata </a:t>
            </a:r>
            <a:endParaRPr lang="fi-FI" dirty="0" smtClean="0"/>
          </a:p>
          <a:p>
            <a:pPr lvl="2"/>
            <a:r>
              <a:rPr lang="fi-FI" dirty="0" smtClean="0"/>
              <a:t>jotka </a:t>
            </a:r>
            <a:r>
              <a:rPr lang="fi-FI" dirty="0"/>
              <a:t>liittyvät Valvirassa käsiteltävään </a:t>
            </a:r>
            <a:r>
              <a:rPr lang="fi-FI" dirty="0" err="1"/>
              <a:t>th:n</a:t>
            </a:r>
            <a:r>
              <a:rPr lang="fi-FI" dirty="0"/>
              <a:t> valvonta-asiaan </a:t>
            </a:r>
            <a:endParaRPr lang="fi-FI" dirty="0" smtClean="0"/>
          </a:p>
          <a:p>
            <a:pPr lvl="2"/>
            <a:r>
              <a:rPr lang="fi-FI" dirty="0" smtClean="0"/>
              <a:t>asiat</a:t>
            </a:r>
            <a:r>
              <a:rPr lang="fi-FI" dirty="0"/>
              <a:t>, jotka aluehallintovirasto on esteellinen </a:t>
            </a:r>
            <a:r>
              <a:rPr lang="fi-FI" dirty="0" smtClean="0"/>
              <a:t>käsittelemään</a:t>
            </a:r>
          </a:p>
          <a:p>
            <a:pPr lvl="2"/>
            <a:endParaRPr lang="fi-FI" dirty="0" smtClean="0"/>
          </a:p>
          <a:p>
            <a:pPr marL="0" indent="0">
              <a:buNone/>
            </a:pPr>
            <a:r>
              <a:rPr lang="fi-FI" sz="2000" b="1" dirty="0" smtClean="0"/>
              <a:t>Aluehallintovirastoille </a:t>
            </a:r>
            <a:r>
              <a:rPr lang="fi-FI" sz="2000" b="1" dirty="0"/>
              <a:t>kuuluu </a:t>
            </a:r>
            <a:r>
              <a:rPr lang="fi-FI" sz="2000" dirty="0"/>
              <a:t>sosiaalihuollon suunnittelu, ohjaus ja valvonta toimialueellaan. </a:t>
            </a:r>
            <a:endParaRPr lang="fi-FI" sz="2000" dirty="0" smtClean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b="1" dirty="0" smtClean="0"/>
              <a:t>Kunta</a:t>
            </a:r>
            <a:r>
              <a:rPr lang="fi-FI" sz="2000" dirty="0" smtClean="0"/>
              <a:t> </a:t>
            </a:r>
            <a:r>
              <a:rPr lang="fi-FI" sz="2000" dirty="0"/>
              <a:t>ohjaa ja valvoo kaikkia alueellaan tuotettuja yksityisiä sosiaalipalveluja ja toisen kunnan puolella toimivia yksityisiä, joista kunta ostaa palveluja.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9D06-F6A4-499D-82AF-B9FBED759AA3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247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Viranomaisvalvonta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Ennakollinen </a:t>
            </a:r>
            <a:r>
              <a:rPr lang="fi-FI" dirty="0"/>
              <a:t>valvonta </a:t>
            </a:r>
            <a:endParaRPr lang="fi-FI" dirty="0" smtClean="0"/>
          </a:p>
          <a:p>
            <a:endParaRPr lang="fi-FI" dirty="0"/>
          </a:p>
          <a:p>
            <a:r>
              <a:rPr lang="fi-FI" dirty="0"/>
              <a:t>Lupa- ja ilmoitusmenettely yksityisille palveluntuottajille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Valvira myöntää valtakunnalliset sosiaalihuollon luvat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Aluehallintovirasto myöntää luvat oman alueen </a:t>
            </a:r>
            <a:r>
              <a:rPr lang="fi-FI" dirty="0" smtClean="0"/>
              <a:t>	tuottajille 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Ilmoitukset kuntiin kotipalvelun tukipalveluista ja </a:t>
            </a:r>
            <a:r>
              <a:rPr lang="fi-FI" dirty="0" smtClean="0"/>
              <a:t>	rekisteröitävistä </a:t>
            </a:r>
            <a:r>
              <a:rPr lang="fi-FI" dirty="0"/>
              <a:t>edelleen aluehallintovirastoille </a:t>
            </a:r>
            <a:r>
              <a:rPr lang="fi-FI" dirty="0" smtClean="0"/>
              <a:t>	(</a:t>
            </a:r>
            <a:r>
              <a:rPr lang="fi-FI" dirty="0"/>
              <a:t>asumispalvelut, </a:t>
            </a:r>
            <a:r>
              <a:rPr lang="fi-FI" dirty="0" smtClean="0"/>
              <a:t>kotipalvelu eli ei 24/7 palvelut) 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48B7-DCB4-4142-8E74-6947EE949B8B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78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Viranomaisvalvonta </a:t>
            </a:r>
            <a:r>
              <a:rPr lang="fi-FI" b="1" dirty="0" smtClean="0"/>
              <a:t>…….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Rekisterit 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•</a:t>
            </a:r>
            <a:r>
              <a:rPr lang="fi-FI" dirty="0" err="1"/>
              <a:t>th:n</a:t>
            </a:r>
            <a:r>
              <a:rPr lang="fi-FI" dirty="0"/>
              <a:t> ammattihenkilörekisteri Terhikki,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palveluntuottajarekisteri </a:t>
            </a:r>
            <a:r>
              <a:rPr lang="fi-FI" dirty="0" err="1"/>
              <a:t>Valveri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sosiaalihuollon ammattihenkilörekisteri </a:t>
            </a:r>
            <a:r>
              <a:rPr lang="fi-FI" dirty="0" smtClean="0"/>
              <a:t>2016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Kunnan rekisteriin</a:t>
            </a:r>
          </a:p>
          <a:p>
            <a:pPr lvl="4"/>
            <a:r>
              <a:rPr lang="fi-FI" dirty="0" smtClean="0"/>
              <a:t>Tukipalvelut (alv-vapaa)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Omavalvonnan </a:t>
            </a:r>
            <a:r>
              <a:rPr lang="fi-FI" dirty="0"/>
              <a:t>kehittäminen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1629-B452-4E53-BB33-E801742BF2F6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891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Viranomaisvalvonta 2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Reaktiivinen </a:t>
            </a:r>
            <a:r>
              <a:rPr lang="fi-FI" b="1" dirty="0"/>
              <a:t>valvonta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Kantelut (HL 8 a§: käsittelyn määräaika lyhenee 2 </a:t>
            </a:r>
            <a:r>
              <a:rPr lang="fi-FI" dirty="0" smtClean="0"/>
              <a:t>	vuoteen</a:t>
            </a:r>
            <a:r>
              <a:rPr lang="fi-FI" dirty="0"/>
              <a:t>)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viranomaisten ja muiden tahojen ilmoitukset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omasta aloitteesta valvontaan otetut asiat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muiden viranomaisten lausunnot (poliisi, kansleri, EOA, </a:t>
            </a:r>
            <a:r>
              <a:rPr lang="fi-FI" dirty="0" smtClean="0"/>
              <a:t>	ym.) </a:t>
            </a:r>
          </a:p>
          <a:p>
            <a:pPr marL="0" indent="0">
              <a:buNone/>
            </a:pPr>
            <a:r>
              <a:rPr lang="fi-FI" b="1" dirty="0" smtClean="0"/>
              <a:t>Suunnitelmaperusteinen </a:t>
            </a:r>
            <a:r>
              <a:rPr lang="fi-FI" b="1" dirty="0"/>
              <a:t>valvonta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valtakunnallinen </a:t>
            </a:r>
            <a:r>
              <a:rPr lang="fi-FI" dirty="0" err="1"/>
              <a:t>sosiaali</a:t>
            </a:r>
            <a:r>
              <a:rPr lang="fi-FI" dirty="0"/>
              <a:t>- ja terveydenhuollon </a:t>
            </a:r>
            <a:r>
              <a:rPr lang="fi-FI" dirty="0" smtClean="0"/>
              <a:t>	valvontaohjelma </a:t>
            </a:r>
            <a:r>
              <a:rPr lang="fi-FI" dirty="0"/>
              <a:t>ja sen toimeenpano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valvonnan painopistealueet määritellään vuosittain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9C27-6967-4023-B89F-8A21C5ECD5F6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344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b="1" dirty="0" err="1"/>
              <a:t>Sosiaali</a:t>
            </a:r>
            <a:r>
              <a:rPr lang="fi-FI" b="1" dirty="0"/>
              <a:t>- ja terveydenhuollon </a:t>
            </a:r>
            <a:r>
              <a:rPr lang="fi-FI" b="1" dirty="0" smtClean="0"/>
              <a:t>valtakunnallinen </a:t>
            </a:r>
            <a:r>
              <a:rPr lang="fi-FI" b="1" dirty="0"/>
              <a:t>valvontaohjelma 2015 - 2018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7105" y="1529862"/>
            <a:ext cx="8514000" cy="4410138"/>
          </a:xfrm>
        </p:spPr>
        <p:txBody>
          <a:bodyPr/>
          <a:lstStyle/>
          <a:p>
            <a:endParaRPr lang="fi-FI" dirty="0"/>
          </a:p>
          <a:p>
            <a:pPr marL="0" indent="0">
              <a:buNone/>
            </a:pPr>
            <a:r>
              <a:rPr lang="fi-FI" dirty="0" err="1" smtClean="0"/>
              <a:t>AVIen</a:t>
            </a:r>
            <a:r>
              <a:rPr lang="fi-FI" dirty="0" smtClean="0"/>
              <a:t> </a:t>
            </a:r>
            <a:r>
              <a:rPr lang="fi-FI" dirty="0"/>
              <a:t>ja Valviran suunnitelmaperusteisen valvonnan kohteet 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	1.Palvelurakenteet 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	2.Palvelujen </a:t>
            </a:r>
            <a:r>
              <a:rPr lang="fi-FI" dirty="0"/>
              <a:t>saatavuus </a:t>
            </a:r>
          </a:p>
          <a:p>
            <a:pPr marL="0" indent="0">
              <a:buNone/>
            </a:pPr>
            <a:r>
              <a:rPr lang="fi-FI" dirty="0" smtClean="0"/>
              <a:t>	3.Palvelujen </a:t>
            </a:r>
            <a:r>
              <a:rPr lang="fi-FI" dirty="0"/>
              <a:t>sisältö ja laatu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1399-5F71-4947-AFFF-59EA7A2A474A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692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21971" y="234502"/>
            <a:ext cx="7488000" cy="563988"/>
          </a:xfrm>
        </p:spPr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Valvonnan kohteet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6000" y="954502"/>
            <a:ext cx="8514000" cy="4814585"/>
          </a:xfrm>
        </p:spPr>
        <p:txBody>
          <a:bodyPr/>
          <a:lstStyle/>
          <a:p>
            <a:pPr marL="0" indent="0">
              <a:buNone/>
            </a:pPr>
            <a:r>
              <a:rPr lang="fi-FI" b="1" dirty="0" smtClean="0"/>
              <a:t>Toimeentulotuen ja lastensuojelun määräajat 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•</a:t>
            </a:r>
            <a:r>
              <a:rPr lang="fi-FI" dirty="0"/>
              <a:t>tiedot kerätään kaksi kertaa vuodessa (THL) 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smtClean="0"/>
              <a:t>Vanhuspalvelulain </a:t>
            </a:r>
            <a:r>
              <a:rPr lang="fi-FI" b="1" dirty="0"/>
              <a:t>toimeenpanon valvonta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jatkossa vuosittain 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smtClean="0"/>
              <a:t>Ensihoito </a:t>
            </a:r>
            <a:r>
              <a:rPr lang="fi-FI" b="1" dirty="0"/>
              <a:t>ja hoitoon pääsyn enimmäisajat </a:t>
            </a:r>
            <a:endParaRPr lang="fi-FI" b="1" dirty="0" smtClean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 smtClean="0"/>
              <a:t>Lasten </a:t>
            </a:r>
            <a:r>
              <a:rPr lang="fi-FI" b="1" dirty="0"/>
              <a:t>ja nuorten ehkäisevät terveyspalvelut sekä terveyden ja hyvinvoinnin edistäminen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laajat terveystarkastukset ja opiskeluterveydenhuolto 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smtClean="0"/>
              <a:t>Palvelujen </a:t>
            </a:r>
            <a:r>
              <a:rPr lang="fi-FI" b="1" dirty="0"/>
              <a:t>laadun ja sisällön valvonta ensisijaisesti omavalvonnalla!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2C37-A97F-4ACB-9CF5-517454016E2E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468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Omavalvonta valvontaohjelmassa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Valvonta </a:t>
            </a:r>
            <a:r>
              <a:rPr lang="fi-FI" b="1" dirty="0"/>
              <a:t>2015 </a:t>
            </a:r>
          </a:p>
          <a:p>
            <a:pPr marL="0" indent="0">
              <a:buNone/>
            </a:pPr>
            <a:r>
              <a:rPr lang="fi-FI" dirty="0" smtClean="0"/>
              <a:t>	• </a:t>
            </a:r>
            <a:r>
              <a:rPr lang="fi-FI" dirty="0"/>
              <a:t>tavoitteena yhdenmukainen omavalvonta </a:t>
            </a:r>
          </a:p>
          <a:p>
            <a:pPr marL="0" indent="0">
              <a:buNone/>
            </a:pPr>
            <a:r>
              <a:rPr lang="fi-FI" dirty="0" smtClean="0"/>
              <a:t>	• </a:t>
            </a:r>
            <a:r>
              <a:rPr lang="fi-FI" dirty="0"/>
              <a:t>toimeenpanon tukemista </a:t>
            </a:r>
          </a:p>
          <a:p>
            <a:pPr marL="0" indent="0">
              <a:buNone/>
            </a:pPr>
            <a:r>
              <a:rPr lang="fi-FI" dirty="0" smtClean="0"/>
              <a:t>	• </a:t>
            </a:r>
            <a:r>
              <a:rPr lang="fi-FI" dirty="0"/>
              <a:t>vaikuttamista koulutustarjontaan ja sisältöön </a:t>
            </a:r>
          </a:p>
          <a:p>
            <a:pPr marL="0" indent="0">
              <a:buNone/>
            </a:pPr>
            <a:r>
              <a:rPr lang="fi-FI" dirty="0" smtClean="0"/>
              <a:t>	• </a:t>
            </a:r>
            <a:r>
              <a:rPr lang="fi-FI" dirty="0"/>
              <a:t>huomioidaan reaktiivisessa valvonnassa ja </a:t>
            </a:r>
            <a:r>
              <a:rPr lang="fi-FI" dirty="0" smtClean="0"/>
              <a:t>	tarkastuskäynneillä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smtClean="0"/>
              <a:t>Valvonta </a:t>
            </a:r>
            <a:r>
              <a:rPr lang="fi-FI" b="1" dirty="0"/>
              <a:t>2016-2018 </a:t>
            </a:r>
          </a:p>
          <a:p>
            <a:pPr marL="0" indent="0">
              <a:buNone/>
            </a:pPr>
            <a:r>
              <a:rPr lang="fi-FI" dirty="0" smtClean="0"/>
              <a:t>	• </a:t>
            </a:r>
            <a:r>
              <a:rPr lang="fi-FI" dirty="0"/>
              <a:t>omavalvonnan toimeenpanon valvonta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BA981-BE8A-41B2-A697-53DC8A0D9CBE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152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Asiakas- ja yhteistyöprosessit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7105" y="1143000"/>
            <a:ext cx="8514000" cy="4797000"/>
          </a:xfrm>
        </p:spPr>
        <p:txBody>
          <a:bodyPr/>
          <a:lstStyle/>
          <a:p>
            <a:pPr marL="0" indent="0">
              <a:buNone/>
            </a:pPr>
            <a:r>
              <a:rPr lang="fi-FI" b="1" dirty="0" smtClean="0"/>
              <a:t>SHL </a:t>
            </a:r>
            <a:r>
              <a:rPr lang="fi-FI" b="1" dirty="0"/>
              <a:t>edellyttää eri toimijoiden yhteistyötä kunnassa - tavoitteena on hyvin toimiva palvelukokonaisuus: </a:t>
            </a:r>
            <a:endParaRPr lang="fi-FI" b="1" dirty="0" smtClean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 smtClean="0"/>
              <a:t>Indikaattoreita</a:t>
            </a:r>
            <a:r>
              <a:rPr lang="fi-FI" b="1" dirty="0"/>
              <a:t>: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päätöksentekoprosessien </a:t>
            </a:r>
            <a:r>
              <a:rPr lang="fi-FI" dirty="0" smtClean="0"/>
              <a:t>lainmukaisuus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palvelutarpeen arviointi määräajassa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asiakkaan edun huomioon ottaminen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asiakassuunnitelmat ja niiden toteutuminen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odotusajat palveluihin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omatyöntekijä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asiakkaan osallisuus ja kuuleminen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itsemääräämisoikeus </a:t>
            </a:r>
          </a:p>
          <a:p>
            <a:pPr marL="0" indent="0">
              <a:buNone/>
            </a:pPr>
            <a:r>
              <a:rPr lang="fi-FI" dirty="0" smtClean="0"/>
              <a:t>	•</a:t>
            </a:r>
            <a:r>
              <a:rPr lang="fi-FI" dirty="0"/>
              <a:t>vastuu asiakkaasta myös palvelujen rajapinnoilla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B00A-42B6-4A3A-A342-30A15A014945}" type="datetime1">
              <a:rPr lang="fi-FI" smtClean="0"/>
              <a:t>31.5.2015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Sosiaali- ja terveysyksikön päällikkö Aija Ström, Länsi- ja Sisä-Suomen aluehallintovirasto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3BCE1-90E1-49D0-AD04-DCD41DE0341D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6276794"/>
      </p:ext>
    </p:extLst>
  </p:cSld>
  <p:clrMapOvr>
    <a:masterClrMapping/>
  </p:clrMapOvr>
</p:sld>
</file>

<file path=ppt/theme/theme1.xml><?xml version="1.0" encoding="utf-8"?>
<a:theme xmlns:a="http://schemas.openxmlformats.org/drawingml/2006/main" name="Aluehallintovirasto">
  <a:themeElements>
    <a:clrScheme name="Avi">
      <a:dk1>
        <a:srgbClr val="000000"/>
      </a:dk1>
      <a:lt1>
        <a:srgbClr val="FFFFFF"/>
      </a:lt1>
      <a:dk2>
        <a:srgbClr val="1F3C7E"/>
      </a:dk2>
      <a:lt2>
        <a:srgbClr val="FFF9E3"/>
      </a:lt2>
      <a:accent1>
        <a:srgbClr val="1F3C7E"/>
      </a:accent1>
      <a:accent2>
        <a:srgbClr val="00559F"/>
      </a:accent2>
      <a:accent3>
        <a:srgbClr val="8AC2E6"/>
      </a:accent3>
      <a:accent4>
        <a:srgbClr val="B2B2B2"/>
      </a:accent4>
      <a:accent5>
        <a:srgbClr val="C3C4A4"/>
      </a:accent5>
      <a:accent6>
        <a:srgbClr val="DADBC8"/>
      </a:accent6>
      <a:hlink>
        <a:srgbClr val="1F3C7E"/>
      </a:hlink>
      <a:folHlink>
        <a:srgbClr val="C3C4A4"/>
      </a:folHlink>
    </a:clrScheme>
    <a:fontScheme name="_AV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Aluehallintovirasto PowerPoint-esitysmalli.potx" id="{AF0E5CC4-EF63-4B0F-B6B0-122140E6C869}" vid="{DB7E1B1C-E9BB-40EA-BE17-050A3BDCC68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Aluehallintovirasto PowerPoint-esitysmalli</Template>
  <TotalTime>51</TotalTime>
  <Words>640</Words>
  <Application>Microsoft Office PowerPoint</Application>
  <PresentationFormat>Näytössä katseltava diaesitys (4:3)</PresentationFormat>
  <Paragraphs>236</Paragraphs>
  <Slides>19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Aluehallintovirasto</vt:lpstr>
      <vt:lpstr>PowerPoint-esitys</vt:lpstr>
      <vt:lpstr> Valvonta ja ohjaus </vt:lpstr>
      <vt:lpstr> Viranomaisvalvonta </vt:lpstr>
      <vt:lpstr>Viranomaisvalvonta …….</vt:lpstr>
      <vt:lpstr> Viranomaisvalvonta 2 </vt:lpstr>
      <vt:lpstr> Sosiaali- ja terveydenhuollon valtakunnallinen valvontaohjelma 2015 - 2018 </vt:lpstr>
      <vt:lpstr> Valvonnan kohteet </vt:lpstr>
      <vt:lpstr> Omavalvonta valvontaohjelmassa </vt:lpstr>
      <vt:lpstr> Asiakas- ja yhteistyöprosessit </vt:lpstr>
      <vt:lpstr> Lapsiperheiden palvelut </vt:lpstr>
      <vt:lpstr> Aikuissosiaalityö </vt:lpstr>
      <vt:lpstr> Palvelujen laatu (uusi SHL 5 luku) </vt:lpstr>
      <vt:lpstr> Työntekijöiden ilmoitusvelvollisuus 48 § </vt:lpstr>
      <vt:lpstr> Toimenpiteet ilmoituksen johdosta 49 § </vt:lpstr>
      <vt:lpstr> Omavalvonta sote -palveluissa </vt:lpstr>
      <vt:lpstr> Liittymäpinnat </vt:lpstr>
      <vt:lpstr> Omavalvonnan tavoitteet </vt:lpstr>
      <vt:lpstr> Omavalvonnan ydin riskinhallinnassa </vt:lpstr>
      <vt:lpstr>KIITOS</vt:lpstr>
    </vt:vector>
  </TitlesOfParts>
  <Company>Suomen valtio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SOSIAALIHUOLTOLAKI UUDISTAA PALVELUJA JA KÄYTÄNTÖJÄ  4.6.015</dc:title>
  <dc:creator>Ström Aija</dc:creator>
  <cp:lastModifiedBy>Ström Aija</cp:lastModifiedBy>
  <cp:revision>10</cp:revision>
  <dcterms:created xsi:type="dcterms:W3CDTF">2015-05-31T13:48:24Z</dcterms:created>
  <dcterms:modified xsi:type="dcterms:W3CDTF">2015-05-31T14:41:18Z</dcterms:modified>
</cp:coreProperties>
</file>