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lvl1pPr>
      <a:defRPr>
        <a:uFill>
          <a:solidFill/>
        </a:uFill>
        <a:latin typeface="Tw Cen MT"/>
        <a:ea typeface="Tw Cen MT"/>
        <a:cs typeface="Tw Cen MT"/>
        <a:sym typeface="Tw Cen MT"/>
      </a:defRPr>
    </a:lvl1pPr>
    <a:lvl2pPr indent="457200">
      <a:defRPr>
        <a:uFill>
          <a:solidFill/>
        </a:uFill>
        <a:latin typeface="Tw Cen MT"/>
        <a:ea typeface="Tw Cen MT"/>
        <a:cs typeface="Tw Cen MT"/>
        <a:sym typeface="Tw Cen MT"/>
      </a:defRPr>
    </a:lvl2pPr>
    <a:lvl3pPr indent="914400">
      <a:defRPr>
        <a:uFill>
          <a:solidFill/>
        </a:uFill>
        <a:latin typeface="Tw Cen MT"/>
        <a:ea typeface="Tw Cen MT"/>
        <a:cs typeface="Tw Cen MT"/>
        <a:sym typeface="Tw Cen MT"/>
      </a:defRPr>
    </a:lvl3pPr>
    <a:lvl4pPr indent="1371600">
      <a:defRPr>
        <a:uFill>
          <a:solidFill/>
        </a:uFill>
        <a:latin typeface="Tw Cen MT"/>
        <a:ea typeface="Tw Cen MT"/>
        <a:cs typeface="Tw Cen MT"/>
        <a:sym typeface="Tw Cen MT"/>
      </a:defRPr>
    </a:lvl4pPr>
    <a:lvl5pPr indent="1828800">
      <a:defRPr>
        <a:uFill>
          <a:solidFill/>
        </a:uFill>
        <a:latin typeface="Tw Cen MT"/>
        <a:ea typeface="Tw Cen MT"/>
        <a:cs typeface="Tw Cen MT"/>
        <a:sym typeface="Tw Cen MT"/>
      </a:defRPr>
    </a:lvl5pPr>
    <a:lvl6pPr indent="2286000">
      <a:defRPr>
        <a:uFill>
          <a:solidFill/>
        </a:uFill>
        <a:latin typeface="Tw Cen MT"/>
        <a:ea typeface="Tw Cen MT"/>
        <a:cs typeface="Tw Cen MT"/>
        <a:sym typeface="Tw Cen MT"/>
      </a:defRPr>
    </a:lvl6pPr>
    <a:lvl7pPr indent="2743200">
      <a:defRPr>
        <a:uFill>
          <a:solidFill/>
        </a:uFill>
        <a:latin typeface="Tw Cen MT"/>
        <a:ea typeface="Tw Cen MT"/>
        <a:cs typeface="Tw Cen MT"/>
        <a:sym typeface="Tw Cen MT"/>
      </a:defRPr>
    </a:lvl7pPr>
    <a:lvl8pPr indent="3200400">
      <a:defRPr>
        <a:uFill>
          <a:solidFill/>
        </a:uFill>
        <a:latin typeface="Tw Cen MT"/>
        <a:ea typeface="Tw Cen MT"/>
        <a:cs typeface="Tw Cen MT"/>
        <a:sym typeface="Tw Cen MT"/>
      </a:defRPr>
    </a:lvl8pPr>
    <a:lvl9pPr indent="3657600">
      <a:defRPr>
        <a:uFill>
          <a:solidFill/>
        </a:uFill>
        <a:latin typeface="Tw Cen MT"/>
        <a:ea typeface="Tw Cen MT"/>
        <a:cs typeface="Tw Cen MT"/>
        <a:sym typeface="Tw Cen MT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D9CA"/>
          </a:solidFill>
        </a:fill>
      </a:tcStyle>
    </a:wholeTbl>
    <a:band2H>
      <a:tcTxStyle/>
      <a:tcStyle>
        <a:tcBdr/>
        <a:fill>
          <a:solidFill>
            <a:srgbClr val="FFEDE6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8800"/>
          </a:solidFill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8800"/>
          </a:solidFill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8800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2D7"/>
          </a:solidFill>
        </a:fill>
      </a:tcStyle>
    </a:wholeTbl>
    <a:band2H>
      <a:tcTxStyle/>
      <a:tcStyle>
        <a:tcBdr/>
        <a:fill>
          <a:solidFill>
            <a:srgbClr val="F0F1EC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A5AB81"/>
          </a:solidFill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A5AB81"/>
          </a:solidFill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A5AB81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CDADA"/>
          </a:solidFill>
        </a:fill>
      </a:tcStyle>
    </a:wholeTbl>
    <a:band2H>
      <a:tcTxStyle/>
      <a:tcStyle>
        <a:tcBdr/>
        <a:fill>
          <a:solidFill>
            <a:srgbClr val="EEEDED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968C8C"/>
          </a:solidFill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968C8C"/>
          </a:solidFill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968C8C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8800"/>
          </a:solidFill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8800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/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/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n">
        <a:font>
          <a:latin typeface="Tw Cen MT"/>
          <a:ea typeface="Tw Cen MT"/>
          <a:cs typeface="Tw Cen M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84" name="Shape 18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xmlns="" val="113312544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slide" Target="../slides/slide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 - Otsikkodia">
    <p:bg>
      <p:bgPr>
        <a:blipFill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-9145" y="6053328"/>
            <a:ext cx="2249425" cy="713232"/>
          </a:xfrm>
          <a:prstGeom prst="rect">
            <a:avLst/>
          </a:prstGeom>
          <a:solidFill>
            <a:srgbClr val="FFCC6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rgbClr val="FF88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xfrm>
            <a:off x="2362200" y="2324100"/>
            <a:ext cx="6477000" cy="3543300"/>
          </a:xfrm>
          <a:prstGeom prst="rect">
            <a:avLst/>
          </a:prstGeom>
        </p:spPr>
        <p:txBody>
          <a:bodyPr anchor="b"/>
          <a:lstStyle>
            <a:lvl1pPr>
              <a:defRPr cap="all"/>
            </a:lvl1pPr>
          </a:lstStyle>
          <a:p>
            <a:pPr lvl="0">
              <a:defRPr sz="1800" cap="none">
                <a:solidFill>
                  <a:srgbClr val="000000"/>
                </a:solidFill>
                <a:uFillTx/>
              </a:defRPr>
            </a:pPr>
            <a:r>
              <a:rPr sz="4400" cap="all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Otsikkoteksti</a:t>
            </a:r>
          </a:p>
        </p:txBody>
      </p:sp>
      <p:sp>
        <p:nvSpPr>
          <p:cNvPr id="28" name="Shape 28"/>
          <p:cNvSpPr>
            <a:spLocks noGrp="1"/>
          </p:cNvSpPr>
          <p:nvPr>
            <p:ph type="body" idx="1"/>
          </p:nvPr>
        </p:nvSpPr>
        <p:spPr>
          <a:xfrm>
            <a:off x="2362200" y="5927874"/>
            <a:ext cx="6705600" cy="930126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FontTx/>
              <a:buNone/>
              <a:defRPr sz="2600"/>
            </a:lvl1pPr>
            <a:lvl2pPr marL="0" indent="457200">
              <a:buClrTx/>
              <a:buSzTx/>
              <a:buFontTx/>
              <a:buNone/>
              <a:defRPr sz="2600"/>
            </a:lvl2pPr>
            <a:lvl3pPr marL="0" indent="914400">
              <a:buClrTx/>
              <a:buSzTx/>
              <a:buFontTx/>
              <a:buNone/>
              <a:defRPr sz="2600"/>
            </a:lvl3pPr>
            <a:lvl4pPr marL="0" indent="1371600">
              <a:buClrTx/>
              <a:buSzTx/>
              <a:buFontTx/>
              <a:buNone/>
              <a:defRPr sz="2600"/>
            </a:lvl4pPr>
            <a:lvl5pPr marL="0" indent="1828800">
              <a:buClrTx/>
              <a:buSzTx/>
              <a:buFontTx/>
              <a:buNone/>
              <a:defRPr sz="2600"/>
            </a:lvl5pPr>
          </a:lstStyle>
          <a:p>
            <a:pPr lvl="0">
              <a:defRPr sz="1800">
                <a:uFillTx/>
              </a:defRPr>
            </a:pPr>
            <a:r>
              <a:rPr sz="2600">
                <a:uFill>
                  <a:solidFill/>
                </a:uFill>
              </a:rPr>
              <a:t>Leipätekstin taso yksi</a:t>
            </a:r>
          </a:p>
          <a:p>
            <a:pPr lvl="1">
              <a:defRPr sz="1800">
                <a:uFillTx/>
              </a:defRPr>
            </a:pPr>
            <a:r>
              <a:rPr sz="2600">
                <a:uFill>
                  <a:solidFill/>
                </a:uFill>
              </a:rPr>
              <a:t>Leipätekstin taso kaksi</a:t>
            </a:r>
          </a:p>
          <a:p>
            <a:pPr lvl="2">
              <a:defRPr sz="1800">
                <a:uFillTx/>
              </a:defRPr>
            </a:pPr>
            <a:r>
              <a:rPr sz="2600">
                <a:uFill>
                  <a:solidFill/>
                </a:uFill>
              </a:rPr>
              <a:t>Leipätekstin taso kolme</a:t>
            </a:r>
          </a:p>
          <a:p>
            <a:pPr lvl="3">
              <a:defRPr sz="1800">
                <a:uFillTx/>
              </a:defRPr>
            </a:pPr>
            <a:r>
              <a:rPr sz="2600">
                <a:uFill>
                  <a:solidFill/>
                </a:uFill>
              </a:rPr>
              <a:t>Leipätekstin taso neljä</a:t>
            </a:r>
          </a:p>
          <a:p>
            <a:pPr lvl="4">
              <a:defRPr sz="1800">
                <a:uFillTx/>
              </a:defRPr>
            </a:pPr>
            <a:r>
              <a:rPr sz="2600">
                <a:uFill>
                  <a:solidFill/>
                </a:uFill>
              </a:rPr>
              <a:t>Leipätekstin taso viisi</a:t>
            </a:r>
          </a:p>
        </p:txBody>
      </p:sp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xfrm>
            <a:off x="8001000" y="74929"/>
            <a:ext cx="838200" cy="3073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  <p:pic>
        <p:nvPicPr>
          <p:cNvPr id="30" name="image4.pdf" descr="sosiaalitaito_fi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3131839" y="476672"/>
            <a:ext cx="2209801" cy="85248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 - 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/>
        </p:nvSpPr>
        <p:spPr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rgbClr val="FFCC6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157" name="Shape 157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rgbClr val="FF88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pic>
        <p:nvPicPr>
          <p:cNvPr id="158" name="image3.pdf" descr="sosiaalitaito_fi_pieni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934677" y="6237312"/>
            <a:ext cx="1274646" cy="496441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Shape 159"/>
          <p:cNvSpPr/>
          <p:nvPr/>
        </p:nvSpPr>
        <p:spPr>
          <a:xfrm>
            <a:off x="-9145" y="6172152"/>
            <a:ext cx="2276889" cy="713233"/>
          </a:xfrm>
          <a:prstGeom prst="rect">
            <a:avLst/>
          </a:prstGeom>
          <a:solidFill>
            <a:srgbClr val="FFCC6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grpSp>
        <p:nvGrpSpPr>
          <p:cNvPr id="164" name="Group 164">
            <a:hlinkClick r:id="rId3" action="ppaction://hlinksldjump"/>
          </p:cNvPr>
          <p:cNvGrpSpPr/>
          <p:nvPr/>
        </p:nvGrpSpPr>
        <p:grpSpPr>
          <a:xfrm>
            <a:off x="107504" y="6322268"/>
            <a:ext cx="648072" cy="419101"/>
            <a:chOff x="0" y="0"/>
            <a:chExt cx="648072" cy="419100"/>
          </a:xfrm>
        </p:grpSpPr>
        <p:sp>
          <p:nvSpPr>
            <p:cNvPr id="160" name="Shape 160"/>
            <p:cNvSpPr/>
            <p:nvPr/>
          </p:nvSpPr>
          <p:spPr>
            <a:xfrm>
              <a:off x="0" y="0"/>
              <a:ext cx="648072" cy="4191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206164" y="72032"/>
              <a:ext cx="235744" cy="29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00" y="5760"/>
                  </a:moveTo>
                  <a:lnTo>
                    <a:pt x="19800" y="0"/>
                  </a:lnTo>
                  <a:lnTo>
                    <a:pt x="16200" y="0"/>
                  </a:lnTo>
                  <a:lnTo>
                    <a:pt x="16200" y="2880"/>
                  </a:lnTo>
                  <a:close/>
                  <a:moveTo>
                    <a:pt x="0" y="10080"/>
                  </a:moveTo>
                  <a:lnTo>
                    <a:pt x="0" y="21600"/>
                  </a:lnTo>
                  <a:lnTo>
                    <a:pt x="9000" y="21600"/>
                  </a:lnTo>
                  <a:lnTo>
                    <a:pt x="9000" y="15840"/>
                  </a:lnTo>
                  <a:lnTo>
                    <a:pt x="12600" y="15840"/>
                  </a:lnTo>
                  <a:lnTo>
                    <a:pt x="12600" y="21600"/>
                  </a:lnTo>
                  <a:lnTo>
                    <a:pt x="21600" y="21600"/>
                  </a:lnTo>
                  <a:lnTo>
                    <a:pt x="21600" y="1008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166874" y="52388"/>
              <a:ext cx="314325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21600" y="10800"/>
                  </a:lnTo>
                  <a:close/>
                  <a:moveTo>
                    <a:pt x="9450" y="16200"/>
                  </a:moveTo>
                  <a:lnTo>
                    <a:pt x="12150" y="16200"/>
                  </a:lnTo>
                  <a:lnTo>
                    <a:pt x="12150" y="21600"/>
                  </a:lnTo>
                  <a:lnTo>
                    <a:pt x="945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63" name="Shape 163"/>
            <p:cNvSpPr/>
            <p:nvPr/>
          </p:nvSpPr>
          <p:spPr>
            <a:xfrm>
              <a:off x="0" y="0"/>
              <a:ext cx="648072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700"/>
                  </a:moveTo>
                  <a:lnTo>
                    <a:pt x="12764" y="5737"/>
                  </a:lnTo>
                  <a:lnTo>
                    <a:pt x="12764" y="3713"/>
                  </a:lnTo>
                  <a:lnTo>
                    <a:pt x="14074" y="3713"/>
                  </a:lnTo>
                  <a:lnTo>
                    <a:pt x="14074" y="7762"/>
                  </a:lnTo>
                  <a:lnTo>
                    <a:pt x="16038" y="10800"/>
                  </a:lnTo>
                  <a:lnTo>
                    <a:pt x="14729" y="10800"/>
                  </a:lnTo>
                  <a:lnTo>
                    <a:pt x="14729" y="18900"/>
                  </a:lnTo>
                  <a:lnTo>
                    <a:pt x="6871" y="18900"/>
                  </a:lnTo>
                  <a:lnTo>
                    <a:pt x="6871" y="10800"/>
                  </a:lnTo>
                  <a:lnTo>
                    <a:pt x="5562" y="10800"/>
                  </a:lnTo>
                  <a:close/>
                  <a:moveTo>
                    <a:pt x="12764" y="5737"/>
                  </a:moveTo>
                  <a:lnTo>
                    <a:pt x="14074" y="7762"/>
                  </a:lnTo>
                  <a:moveTo>
                    <a:pt x="14729" y="10800"/>
                  </a:moveTo>
                  <a:lnTo>
                    <a:pt x="6871" y="10800"/>
                  </a:lnTo>
                  <a:moveTo>
                    <a:pt x="10145" y="18900"/>
                  </a:moveTo>
                  <a:lnTo>
                    <a:pt x="10145" y="14850"/>
                  </a:lnTo>
                  <a:lnTo>
                    <a:pt x="11455" y="14850"/>
                  </a:lnTo>
                  <a:lnTo>
                    <a:pt x="11455" y="18900"/>
                  </a:lnTo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grpSp>
        <p:nvGrpSpPr>
          <p:cNvPr id="168" name="Group 168">
            <a:hlinkClick r:id="" action="ppaction://hlinkshowjump?jump=previousslide"/>
          </p:cNvPr>
          <p:cNvGrpSpPr/>
          <p:nvPr/>
        </p:nvGrpSpPr>
        <p:grpSpPr>
          <a:xfrm>
            <a:off x="827584" y="6322268"/>
            <a:ext cx="576064" cy="419101"/>
            <a:chOff x="0" y="0"/>
            <a:chExt cx="576064" cy="419100"/>
          </a:xfrm>
        </p:grpSpPr>
        <p:sp>
          <p:nvSpPr>
            <p:cNvPr id="165" name="Shape 165"/>
            <p:cNvSpPr/>
            <p:nvPr/>
          </p:nvSpPr>
          <p:spPr>
            <a:xfrm>
              <a:off x="0" y="0"/>
              <a:ext cx="576064" cy="4191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66" name="Shape 166"/>
            <p:cNvSpPr/>
            <p:nvPr/>
          </p:nvSpPr>
          <p:spPr>
            <a:xfrm>
              <a:off x="130870" y="52388"/>
              <a:ext cx="314325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>
              <a:off x="0" y="0"/>
              <a:ext cx="576064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907" y="10800"/>
                  </a:moveTo>
                  <a:lnTo>
                    <a:pt x="16693" y="2700"/>
                  </a:lnTo>
                  <a:lnTo>
                    <a:pt x="16693" y="18900"/>
                  </a:lnTo>
                  <a:close/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grpSp>
        <p:nvGrpSpPr>
          <p:cNvPr id="172" name="Group 172">
            <a:hlinkClick r:id="" action="ppaction://hlinkshowjump?jump=nextslide"/>
          </p:cNvPr>
          <p:cNvGrpSpPr/>
          <p:nvPr/>
        </p:nvGrpSpPr>
        <p:grpSpPr>
          <a:xfrm>
            <a:off x="1475655" y="6322268"/>
            <a:ext cx="576065" cy="419101"/>
            <a:chOff x="0" y="0"/>
            <a:chExt cx="576064" cy="419100"/>
          </a:xfrm>
        </p:grpSpPr>
        <p:sp>
          <p:nvSpPr>
            <p:cNvPr id="169" name="Shape 169"/>
            <p:cNvSpPr/>
            <p:nvPr/>
          </p:nvSpPr>
          <p:spPr>
            <a:xfrm>
              <a:off x="0" y="0"/>
              <a:ext cx="576064" cy="4191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70" name="Shape 170"/>
            <p:cNvSpPr/>
            <p:nvPr/>
          </p:nvSpPr>
          <p:spPr>
            <a:xfrm>
              <a:off x="130869" y="52388"/>
              <a:ext cx="314326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71" name="Shape 171"/>
            <p:cNvSpPr/>
            <p:nvPr/>
          </p:nvSpPr>
          <p:spPr>
            <a:xfrm>
              <a:off x="0" y="0"/>
              <a:ext cx="576064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693" y="10800"/>
                  </a:moveTo>
                  <a:lnTo>
                    <a:pt x="4907" y="18900"/>
                  </a:lnTo>
                  <a:lnTo>
                    <a:pt x="4907" y="2700"/>
                  </a:lnTo>
                  <a:close/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sp>
        <p:nvSpPr>
          <p:cNvPr id="173" name="Shape 173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14478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Otsikkoteksti</a:t>
            </a:r>
          </a:p>
        </p:txBody>
      </p:sp>
      <p:sp>
        <p:nvSpPr>
          <p:cNvPr id="174" name="Shape 174"/>
          <p:cNvSpPr>
            <a:spLocks noGrp="1"/>
          </p:cNvSpPr>
          <p:nvPr>
            <p:ph type="body" idx="1"/>
          </p:nvPr>
        </p:nvSpPr>
        <p:spPr>
          <a:xfrm>
            <a:off x="612647" y="1600200"/>
            <a:ext cx="8153401" cy="52578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yksi</a:t>
            </a:r>
          </a:p>
          <a:p>
            <a:pPr lvl="1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kaksi</a:t>
            </a:r>
          </a:p>
          <a:p>
            <a:pPr lvl="2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kolme</a:t>
            </a:r>
          </a:p>
          <a:p>
            <a:pPr lvl="3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neljä</a:t>
            </a:r>
          </a:p>
          <a:p>
            <a:pPr lvl="4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viisi</a:t>
            </a:r>
          </a:p>
        </p:txBody>
      </p:sp>
      <p:sp>
        <p:nvSpPr>
          <p:cNvPr id="175" name="Shape 1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 - 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/>
          </p:cNvSpPr>
          <p:nvPr>
            <p:ph type="title"/>
          </p:nvPr>
        </p:nvSpPr>
        <p:spPr>
          <a:xfrm>
            <a:off x="6553200" y="0"/>
            <a:ext cx="2057400" cy="673576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Otsikkoteksti</a:t>
            </a:r>
          </a:p>
        </p:txBody>
      </p:sp>
      <p:sp>
        <p:nvSpPr>
          <p:cNvPr id="178" name="Shape 178"/>
          <p:cNvSpPr>
            <a:spLocks noGrp="1"/>
          </p:cNvSpPr>
          <p:nvPr>
            <p:ph type="body" idx="1"/>
          </p:nvPr>
        </p:nvSpPr>
        <p:spPr>
          <a:xfrm>
            <a:off x="457200" y="609600"/>
            <a:ext cx="5562600" cy="6248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yksi</a:t>
            </a:r>
          </a:p>
          <a:p>
            <a:pPr lvl="1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kaksi</a:t>
            </a:r>
          </a:p>
          <a:p>
            <a:pPr lvl="2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kolme</a:t>
            </a:r>
          </a:p>
          <a:p>
            <a:pPr lvl="3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neljä</a:t>
            </a:r>
          </a:p>
          <a:p>
            <a:pPr lvl="4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viisi</a:t>
            </a:r>
          </a:p>
        </p:txBody>
      </p:sp>
      <p:sp>
        <p:nvSpPr>
          <p:cNvPr id="179" name="Shape 179"/>
          <p:cNvSpPr/>
          <p:nvPr/>
        </p:nvSpPr>
        <p:spPr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180" name="Shape 180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rgbClr val="FF88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181" name="Shape 181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rgbClr val="FFCC6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182" name="Shape 182"/>
          <p:cNvSpPr>
            <a:spLocks noGrp="1"/>
          </p:cNvSpPr>
          <p:nvPr>
            <p:ph type="sldNum" sz="quarter" idx="2"/>
          </p:nvPr>
        </p:nvSpPr>
        <p:spPr>
          <a:xfrm rot="5400000">
            <a:off x="5989638" y="-9209"/>
            <a:ext cx="533400" cy="30734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Otsikkoteksti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yksi</a:t>
            </a:r>
          </a:p>
          <a:p>
            <a:pPr lvl="1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kaksi</a:t>
            </a:r>
          </a:p>
          <a:p>
            <a:pPr lvl="2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kolme</a:t>
            </a:r>
          </a:p>
          <a:p>
            <a:pPr lvl="3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neljä</a:t>
            </a:r>
          </a:p>
          <a:p>
            <a:pPr lvl="4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viisi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 - Osan ylätunniste">
    <p:bg>
      <p:bgPr>
        <a:blipFill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4" cy="3387725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80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defRPr>
            </a:lvl1pPr>
            <a:lvl2pPr marL="0" indent="365759">
              <a:buClrTx/>
              <a:buSzTx/>
              <a:buFontTx/>
              <a:buNone/>
              <a:defRPr sz="280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defRPr>
            </a:lvl2pPr>
            <a:lvl3pPr marL="0" indent="685800">
              <a:buClrTx/>
              <a:buSzTx/>
              <a:buFontTx/>
              <a:buNone/>
              <a:defRPr sz="280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defRPr>
            </a:lvl3pPr>
            <a:lvl4pPr marL="0" indent="1143000">
              <a:buClrTx/>
              <a:buSzTx/>
              <a:buFontTx/>
              <a:buNone/>
              <a:defRPr sz="280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defRPr>
            </a:lvl4pPr>
            <a:lvl5pPr marL="0" indent="1600200">
              <a:buClrTx/>
              <a:buSzTx/>
              <a:buFontTx/>
              <a:buNone/>
              <a:defRPr sz="280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Leipätekstin taso yksi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Leipätekstin taso kaksi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Leipätekstin taso kolme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Leipätekstin taso neljä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Leipätekstin taso viisi</a:t>
            </a:r>
          </a:p>
        </p:txBody>
      </p:sp>
      <p:sp>
        <p:nvSpPr>
          <p:cNvPr id="37" name="Shape 37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38" name="Shape 38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rgbClr val="FFCC6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rgbClr val="FF88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title"/>
          </p:nvPr>
        </p:nvSpPr>
        <p:spPr>
          <a:xfrm>
            <a:off x="1371600" y="1447800"/>
            <a:ext cx="7620000" cy="1295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Otsikkoteksti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xfrm>
            <a:off x="0" y="1873568"/>
            <a:ext cx="1295400" cy="459741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  <p:pic>
        <p:nvPicPr>
          <p:cNvPr id="42" name="image3.pdf" descr="sosiaalitaito_fi_pieni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3934677" y="6244927"/>
            <a:ext cx="1274646" cy="496441"/>
          </a:xfrm>
          <a:prstGeom prst="rect">
            <a:avLst/>
          </a:prstGeom>
          <a:ln w="12700">
            <a:miter lim="400000"/>
          </a:ln>
        </p:spPr>
      </p:pic>
      <p:sp>
        <p:nvSpPr>
          <p:cNvPr id="43" name="Shape 43"/>
          <p:cNvSpPr/>
          <p:nvPr/>
        </p:nvSpPr>
        <p:spPr>
          <a:xfrm>
            <a:off x="-9145" y="6172152"/>
            <a:ext cx="2276889" cy="713233"/>
          </a:xfrm>
          <a:prstGeom prst="rect">
            <a:avLst/>
          </a:prstGeom>
          <a:solidFill>
            <a:srgbClr val="FFCC6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grpSp>
        <p:nvGrpSpPr>
          <p:cNvPr id="48" name="Group 48">
            <a:hlinkClick r:id="rId4" action="ppaction://hlinksldjump"/>
          </p:cNvPr>
          <p:cNvGrpSpPr/>
          <p:nvPr/>
        </p:nvGrpSpPr>
        <p:grpSpPr>
          <a:xfrm>
            <a:off x="107504" y="6322268"/>
            <a:ext cx="648072" cy="419101"/>
            <a:chOff x="0" y="0"/>
            <a:chExt cx="648072" cy="419100"/>
          </a:xfrm>
        </p:grpSpPr>
        <p:sp>
          <p:nvSpPr>
            <p:cNvPr id="44" name="Shape 44"/>
            <p:cNvSpPr/>
            <p:nvPr/>
          </p:nvSpPr>
          <p:spPr>
            <a:xfrm>
              <a:off x="0" y="0"/>
              <a:ext cx="648072" cy="4191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206164" y="72032"/>
              <a:ext cx="235744" cy="29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00" y="5760"/>
                  </a:moveTo>
                  <a:lnTo>
                    <a:pt x="19800" y="0"/>
                  </a:lnTo>
                  <a:lnTo>
                    <a:pt x="16200" y="0"/>
                  </a:lnTo>
                  <a:lnTo>
                    <a:pt x="16200" y="2880"/>
                  </a:lnTo>
                  <a:close/>
                  <a:moveTo>
                    <a:pt x="0" y="10080"/>
                  </a:moveTo>
                  <a:lnTo>
                    <a:pt x="0" y="21600"/>
                  </a:lnTo>
                  <a:lnTo>
                    <a:pt x="9000" y="21600"/>
                  </a:lnTo>
                  <a:lnTo>
                    <a:pt x="9000" y="15840"/>
                  </a:lnTo>
                  <a:lnTo>
                    <a:pt x="12600" y="15840"/>
                  </a:lnTo>
                  <a:lnTo>
                    <a:pt x="12600" y="21600"/>
                  </a:lnTo>
                  <a:lnTo>
                    <a:pt x="21600" y="21600"/>
                  </a:lnTo>
                  <a:lnTo>
                    <a:pt x="21600" y="1008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166874" y="52388"/>
              <a:ext cx="314325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21600" y="10800"/>
                  </a:lnTo>
                  <a:close/>
                  <a:moveTo>
                    <a:pt x="9450" y="16200"/>
                  </a:moveTo>
                  <a:lnTo>
                    <a:pt x="12150" y="16200"/>
                  </a:lnTo>
                  <a:lnTo>
                    <a:pt x="12150" y="21600"/>
                  </a:lnTo>
                  <a:lnTo>
                    <a:pt x="945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0" y="0"/>
              <a:ext cx="648072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700"/>
                  </a:moveTo>
                  <a:lnTo>
                    <a:pt x="12764" y="5737"/>
                  </a:lnTo>
                  <a:lnTo>
                    <a:pt x="12764" y="3713"/>
                  </a:lnTo>
                  <a:lnTo>
                    <a:pt x="14074" y="3713"/>
                  </a:lnTo>
                  <a:lnTo>
                    <a:pt x="14074" y="7762"/>
                  </a:lnTo>
                  <a:lnTo>
                    <a:pt x="16038" y="10800"/>
                  </a:lnTo>
                  <a:lnTo>
                    <a:pt x="14729" y="10800"/>
                  </a:lnTo>
                  <a:lnTo>
                    <a:pt x="14729" y="18900"/>
                  </a:lnTo>
                  <a:lnTo>
                    <a:pt x="6871" y="18900"/>
                  </a:lnTo>
                  <a:lnTo>
                    <a:pt x="6871" y="10800"/>
                  </a:lnTo>
                  <a:lnTo>
                    <a:pt x="5562" y="10800"/>
                  </a:lnTo>
                  <a:close/>
                  <a:moveTo>
                    <a:pt x="12764" y="5737"/>
                  </a:moveTo>
                  <a:lnTo>
                    <a:pt x="14074" y="7762"/>
                  </a:lnTo>
                  <a:moveTo>
                    <a:pt x="14729" y="10800"/>
                  </a:moveTo>
                  <a:lnTo>
                    <a:pt x="6871" y="10800"/>
                  </a:lnTo>
                  <a:moveTo>
                    <a:pt x="10145" y="18900"/>
                  </a:moveTo>
                  <a:lnTo>
                    <a:pt x="10145" y="14850"/>
                  </a:lnTo>
                  <a:lnTo>
                    <a:pt x="11455" y="14850"/>
                  </a:lnTo>
                  <a:lnTo>
                    <a:pt x="11455" y="18900"/>
                  </a:lnTo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grpSp>
        <p:nvGrpSpPr>
          <p:cNvPr id="52" name="Group 52">
            <a:hlinkClick r:id="" action="ppaction://hlinkshowjump?jump=lastslideviewed"/>
          </p:cNvPr>
          <p:cNvGrpSpPr/>
          <p:nvPr/>
        </p:nvGrpSpPr>
        <p:grpSpPr>
          <a:xfrm>
            <a:off x="827584" y="6322268"/>
            <a:ext cx="576064" cy="419101"/>
            <a:chOff x="0" y="0"/>
            <a:chExt cx="576064" cy="419100"/>
          </a:xfrm>
        </p:grpSpPr>
        <p:sp>
          <p:nvSpPr>
            <p:cNvPr id="49" name="Shape 49"/>
            <p:cNvSpPr/>
            <p:nvPr/>
          </p:nvSpPr>
          <p:spPr>
            <a:xfrm>
              <a:off x="0" y="0"/>
              <a:ext cx="576064" cy="4191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130870" y="52388"/>
              <a:ext cx="314325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0" y="0"/>
              <a:ext cx="576064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907" y="10800"/>
                  </a:moveTo>
                  <a:lnTo>
                    <a:pt x="16693" y="2700"/>
                  </a:lnTo>
                  <a:lnTo>
                    <a:pt x="16693" y="18900"/>
                  </a:lnTo>
                  <a:close/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grpSp>
        <p:nvGrpSpPr>
          <p:cNvPr id="56" name="Group 56">
            <a:hlinkClick r:id="" action="ppaction://hlinkshowjump?jump=nextslide"/>
          </p:cNvPr>
          <p:cNvGrpSpPr/>
          <p:nvPr/>
        </p:nvGrpSpPr>
        <p:grpSpPr>
          <a:xfrm>
            <a:off x="1475655" y="6322268"/>
            <a:ext cx="576065" cy="419101"/>
            <a:chOff x="0" y="0"/>
            <a:chExt cx="576064" cy="419100"/>
          </a:xfrm>
        </p:grpSpPr>
        <p:sp>
          <p:nvSpPr>
            <p:cNvPr id="53" name="Shape 53"/>
            <p:cNvSpPr/>
            <p:nvPr/>
          </p:nvSpPr>
          <p:spPr>
            <a:xfrm>
              <a:off x="0" y="0"/>
              <a:ext cx="576064" cy="4191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130869" y="52388"/>
              <a:ext cx="314326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0" y="0"/>
              <a:ext cx="576064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693" y="10800"/>
                  </a:moveTo>
                  <a:lnTo>
                    <a:pt x="4907" y="18900"/>
                  </a:lnTo>
                  <a:lnTo>
                    <a:pt x="4907" y="2700"/>
                  </a:lnTo>
                  <a:close/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 - 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rgbClr val="FFCC6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60" name="Shape 60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rgbClr val="FF88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pic>
        <p:nvPicPr>
          <p:cNvPr id="61" name="image3.pdf" descr="sosiaalitaito_fi_pieni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934677" y="6237312"/>
            <a:ext cx="1274646" cy="496441"/>
          </a:xfrm>
          <a:prstGeom prst="rect">
            <a:avLst/>
          </a:prstGeom>
          <a:ln w="12700">
            <a:miter lim="400000"/>
          </a:ln>
        </p:spPr>
      </p:pic>
      <p:sp>
        <p:nvSpPr>
          <p:cNvPr id="62" name="Shape 62"/>
          <p:cNvSpPr/>
          <p:nvPr/>
        </p:nvSpPr>
        <p:spPr>
          <a:xfrm>
            <a:off x="-9145" y="6172152"/>
            <a:ext cx="2276889" cy="713233"/>
          </a:xfrm>
          <a:prstGeom prst="rect">
            <a:avLst/>
          </a:prstGeom>
          <a:solidFill>
            <a:srgbClr val="FFCC6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grpSp>
        <p:nvGrpSpPr>
          <p:cNvPr id="67" name="Group 67">
            <a:hlinkClick r:id="rId3" action="ppaction://hlinksldjump"/>
          </p:cNvPr>
          <p:cNvGrpSpPr/>
          <p:nvPr/>
        </p:nvGrpSpPr>
        <p:grpSpPr>
          <a:xfrm>
            <a:off x="107504" y="6322268"/>
            <a:ext cx="648072" cy="419101"/>
            <a:chOff x="0" y="0"/>
            <a:chExt cx="648072" cy="419100"/>
          </a:xfrm>
        </p:grpSpPr>
        <p:sp>
          <p:nvSpPr>
            <p:cNvPr id="63" name="Shape 63"/>
            <p:cNvSpPr/>
            <p:nvPr/>
          </p:nvSpPr>
          <p:spPr>
            <a:xfrm>
              <a:off x="0" y="0"/>
              <a:ext cx="648072" cy="4191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206164" y="72032"/>
              <a:ext cx="235744" cy="29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00" y="5760"/>
                  </a:moveTo>
                  <a:lnTo>
                    <a:pt x="19800" y="0"/>
                  </a:lnTo>
                  <a:lnTo>
                    <a:pt x="16200" y="0"/>
                  </a:lnTo>
                  <a:lnTo>
                    <a:pt x="16200" y="2880"/>
                  </a:lnTo>
                  <a:close/>
                  <a:moveTo>
                    <a:pt x="0" y="10080"/>
                  </a:moveTo>
                  <a:lnTo>
                    <a:pt x="0" y="21600"/>
                  </a:lnTo>
                  <a:lnTo>
                    <a:pt x="9000" y="21600"/>
                  </a:lnTo>
                  <a:lnTo>
                    <a:pt x="9000" y="15840"/>
                  </a:lnTo>
                  <a:lnTo>
                    <a:pt x="12600" y="15840"/>
                  </a:lnTo>
                  <a:lnTo>
                    <a:pt x="12600" y="21600"/>
                  </a:lnTo>
                  <a:lnTo>
                    <a:pt x="21600" y="21600"/>
                  </a:lnTo>
                  <a:lnTo>
                    <a:pt x="21600" y="1008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166874" y="52388"/>
              <a:ext cx="314325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21600" y="10800"/>
                  </a:lnTo>
                  <a:close/>
                  <a:moveTo>
                    <a:pt x="9450" y="16200"/>
                  </a:moveTo>
                  <a:lnTo>
                    <a:pt x="12150" y="16200"/>
                  </a:lnTo>
                  <a:lnTo>
                    <a:pt x="12150" y="21600"/>
                  </a:lnTo>
                  <a:lnTo>
                    <a:pt x="945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0" y="0"/>
              <a:ext cx="648072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700"/>
                  </a:moveTo>
                  <a:lnTo>
                    <a:pt x="12764" y="5737"/>
                  </a:lnTo>
                  <a:lnTo>
                    <a:pt x="12764" y="3713"/>
                  </a:lnTo>
                  <a:lnTo>
                    <a:pt x="14074" y="3713"/>
                  </a:lnTo>
                  <a:lnTo>
                    <a:pt x="14074" y="7762"/>
                  </a:lnTo>
                  <a:lnTo>
                    <a:pt x="16038" y="10800"/>
                  </a:lnTo>
                  <a:lnTo>
                    <a:pt x="14729" y="10800"/>
                  </a:lnTo>
                  <a:lnTo>
                    <a:pt x="14729" y="18900"/>
                  </a:lnTo>
                  <a:lnTo>
                    <a:pt x="6871" y="18900"/>
                  </a:lnTo>
                  <a:lnTo>
                    <a:pt x="6871" y="10800"/>
                  </a:lnTo>
                  <a:lnTo>
                    <a:pt x="5562" y="10800"/>
                  </a:lnTo>
                  <a:close/>
                  <a:moveTo>
                    <a:pt x="12764" y="5737"/>
                  </a:moveTo>
                  <a:lnTo>
                    <a:pt x="14074" y="7762"/>
                  </a:lnTo>
                  <a:moveTo>
                    <a:pt x="14729" y="10800"/>
                  </a:moveTo>
                  <a:lnTo>
                    <a:pt x="6871" y="10800"/>
                  </a:lnTo>
                  <a:moveTo>
                    <a:pt x="10145" y="18900"/>
                  </a:moveTo>
                  <a:lnTo>
                    <a:pt x="10145" y="14850"/>
                  </a:lnTo>
                  <a:lnTo>
                    <a:pt x="11455" y="14850"/>
                  </a:lnTo>
                  <a:lnTo>
                    <a:pt x="11455" y="18900"/>
                  </a:lnTo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grpSp>
        <p:nvGrpSpPr>
          <p:cNvPr id="71" name="Group 71">
            <a:hlinkClick r:id="" action="ppaction://hlinkshowjump?jump=previousslide"/>
          </p:cNvPr>
          <p:cNvGrpSpPr/>
          <p:nvPr/>
        </p:nvGrpSpPr>
        <p:grpSpPr>
          <a:xfrm>
            <a:off x="827584" y="6322268"/>
            <a:ext cx="576064" cy="419101"/>
            <a:chOff x="0" y="0"/>
            <a:chExt cx="576064" cy="419100"/>
          </a:xfrm>
        </p:grpSpPr>
        <p:sp>
          <p:nvSpPr>
            <p:cNvPr id="68" name="Shape 68"/>
            <p:cNvSpPr/>
            <p:nvPr/>
          </p:nvSpPr>
          <p:spPr>
            <a:xfrm>
              <a:off x="0" y="0"/>
              <a:ext cx="576064" cy="4191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69" name="Shape 69"/>
            <p:cNvSpPr/>
            <p:nvPr/>
          </p:nvSpPr>
          <p:spPr>
            <a:xfrm>
              <a:off x="130870" y="52388"/>
              <a:ext cx="314325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0" y="0"/>
              <a:ext cx="576064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907" y="10800"/>
                  </a:moveTo>
                  <a:lnTo>
                    <a:pt x="16693" y="2700"/>
                  </a:lnTo>
                  <a:lnTo>
                    <a:pt x="16693" y="18900"/>
                  </a:lnTo>
                  <a:close/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grpSp>
        <p:nvGrpSpPr>
          <p:cNvPr id="75" name="Group 75">
            <a:hlinkClick r:id="" action="ppaction://hlinkshowjump?jump=nextslide"/>
          </p:cNvPr>
          <p:cNvGrpSpPr/>
          <p:nvPr/>
        </p:nvGrpSpPr>
        <p:grpSpPr>
          <a:xfrm>
            <a:off x="1475655" y="6322268"/>
            <a:ext cx="576065" cy="419101"/>
            <a:chOff x="0" y="0"/>
            <a:chExt cx="576064" cy="419100"/>
          </a:xfrm>
        </p:grpSpPr>
        <p:sp>
          <p:nvSpPr>
            <p:cNvPr id="72" name="Shape 72"/>
            <p:cNvSpPr/>
            <p:nvPr/>
          </p:nvSpPr>
          <p:spPr>
            <a:xfrm>
              <a:off x="0" y="0"/>
              <a:ext cx="576064" cy="4191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130869" y="52388"/>
              <a:ext cx="314326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0" y="0"/>
              <a:ext cx="576064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693" y="10800"/>
                  </a:moveTo>
                  <a:lnTo>
                    <a:pt x="4907" y="18900"/>
                  </a:lnTo>
                  <a:lnTo>
                    <a:pt x="4907" y="2700"/>
                  </a:lnTo>
                  <a:close/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sp>
        <p:nvSpPr>
          <p:cNvPr id="76" name="Shape 76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14478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Otsikkoteksti</a:t>
            </a:r>
          </a:p>
        </p:txBody>
      </p:sp>
      <p:sp>
        <p:nvSpPr>
          <p:cNvPr id="77" name="Shape 77"/>
          <p:cNvSpPr>
            <a:spLocks noGrp="1"/>
          </p:cNvSpPr>
          <p:nvPr>
            <p:ph type="body" idx="1"/>
          </p:nvPr>
        </p:nvSpPr>
        <p:spPr>
          <a:xfrm>
            <a:off x="609600" y="1589566"/>
            <a:ext cx="3886200" cy="5268434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yksi</a:t>
            </a:r>
          </a:p>
          <a:p>
            <a:pPr lvl="1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kaksi</a:t>
            </a:r>
          </a:p>
          <a:p>
            <a:pPr lvl="2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kolme</a:t>
            </a:r>
          </a:p>
          <a:p>
            <a:pPr lvl="3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neljä</a:t>
            </a:r>
          </a:p>
          <a:p>
            <a:pPr lvl="4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viisi</a:t>
            </a:r>
          </a:p>
        </p:txBody>
      </p:sp>
      <p:sp>
        <p:nvSpPr>
          <p:cNvPr id="78" name="Shape 7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 - 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/>
        </p:nvSpPr>
        <p:spPr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81" name="Shape 81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rgbClr val="FFCC6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82" name="Shape 82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rgbClr val="FF88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pic>
        <p:nvPicPr>
          <p:cNvPr id="83" name="image3.pdf" descr="sosiaalitaito_fi_pieni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934677" y="6237312"/>
            <a:ext cx="1274646" cy="496441"/>
          </a:xfrm>
          <a:prstGeom prst="rect">
            <a:avLst/>
          </a:prstGeom>
          <a:ln w="12700">
            <a:miter lim="400000"/>
          </a:ln>
        </p:spPr>
      </p:pic>
      <p:sp>
        <p:nvSpPr>
          <p:cNvPr id="84" name="Shape 84"/>
          <p:cNvSpPr/>
          <p:nvPr/>
        </p:nvSpPr>
        <p:spPr>
          <a:xfrm>
            <a:off x="-9145" y="6172152"/>
            <a:ext cx="2276889" cy="713233"/>
          </a:xfrm>
          <a:prstGeom prst="rect">
            <a:avLst/>
          </a:prstGeom>
          <a:solidFill>
            <a:srgbClr val="FFCC6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grpSp>
        <p:nvGrpSpPr>
          <p:cNvPr id="89" name="Group 89">
            <a:hlinkClick r:id="rId3" action="ppaction://hlinksldjump"/>
          </p:cNvPr>
          <p:cNvGrpSpPr/>
          <p:nvPr/>
        </p:nvGrpSpPr>
        <p:grpSpPr>
          <a:xfrm>
            <a:off x="107504" y="6322268"/>
            <a:ext cx="648072" cy="419101"/>
            <a:chOff x="0" y="0"/>
            <a:chExt cx="648072" cy="419100"/>
          </a:xfrm>
        </p:grpSpPr>
        <p:sp>
          <p:nvSpPr>
            <p:cNvPr id="85" name="Shape 85"/>
            <p:cNvSpPr/>
            <p:nvPr/>
          </p:nvSpPr>
          <p:spPr>
            <a:xfrm>
              <a:off x="0" y="0"/>
              <a:ext cx="648072" cy="4191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206164" y="72032"/>
              <a:ext cx="235744" cy="29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00" y="5760"/>
                  </a:moveTo>
                  <a:lnTo>
                    <a:pt x="19800" y="0"/>
                  </a:lnTo>
                  <a:lnTo>
                    <a:pt x="16200" y="0"/>
                  </a:lnTo>
                  <a:lnTo>
                    <a:pt x="16200" y="2880"/>
                  </a:lnTo>
                  <a:close/>
                  <a:moveTo>
                    <a:pt x="0" y="10080"/>
                  </a:moveTo>
                  <a:lnTo>
                    <a:pt x="0" y="21600"/>
                  </a:lnTo>
                  <a:lnTo>
                    <a:pt x="9000" y="21600"/>
                  </a:lnTo>
                  <a:lnTo>
                    <a:pt x="9000" y="15840"/>
                  </a:lnTo>
                  <a:lnTo>
                    <a:pt x="12600" y="15840"/>
                  </a:lnTo>
                  <a:lnTo>
                    <a:pt x="12600" y="21600"/>
                  </a:lnTo>
                  <a:lnTo>
                    <a:pt x="21600" y="21600"/>
                  </a:lnTo>
                  <a:lnTo>
                    <a:pt x="21600" y="1008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166874" y="52388"/>
              <a:ext cx="314325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21600" y="10800"/>
                  </a:lnTo>
                  <a:close/>
                  <a:moveTo>
                    <a:pt x="9450" y="16200"/>
                  </a:moveTo>
                  <a:lnTo>
                    <a:pt x="12150" y="16200"/>
                  </a:lnTo>
                  <a:lnTo>
                    <a:pt x="12150" y="21600"/>
                  </a:lnTo>
                  <a:lnTo>
                    <a:pt x="945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0" y="0"/>
              <a:ext cx="648072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700"/>
                  </a:moveTo>
                  <a:lnTo>
                    <a:pt x="12764" y="5737"/>
                  </a:lnTo>
                  <a:lnTo>
                    <a:pt x="12764" y="3713"/>
                  </a:lnTo>
                  <a:lnTo>
                    <a:pt x="14074" y="3713"/>
                  </a:lnTo>
                  <a:lnTo>
                    <a:pt x="14074" y="7762"/>
                  </a:lnTo>
                  <a:lnTo>
                    <a:pt x="16038" y="10800"/>
                  </a:lnTo>
                  <a:lnTo>
                    <a:pt x="14729" y="10800"/>
                  </a:lnTo>
                  <a:lnTo>
                    <a:pt x="14729" y="18900"/>
                  </a:lnTo>
                  <a:lnTo>
                    <a:pt x="6871" y="18900"/>
                  </a:lnTo>
                  <a:lnTo>
                    <a:pt x="6871" y="10800"/>
                  </a:lnTo>
                  <a:lnTo>
                    <a:pt x="5562" y="10800"/>
                  </a:lnTo>
                  <a:close/>
                  <a:moveTo>
                    <a:pt x="12764" y="5737"/>
                  </a:moveTo>
                  <a:lnTo>
                    <a:pt x="14074" y="7762"/>
                  </a:lnTo>
                  <a:moveTo>
                    <a:pt x="14729" y="10800"/>
                  </a:moveTo>
                  <a:lnTo>
                    <a:pt x="6871" y="10800"/>
                  </a:lnTo>
                  <a:moveTo>
                    <a:pt x="10145" y="18900"/>
                  </a:moveTo>
                  <a:lnTo>
                    <a:pt x="10145" y="14850"/>
                  </a:lnTo>
                  <a:lnTo>
                    <a:pt x="11455" y="14850"/>
                  </a:lnTo>
                  <a:lnTo>
                    <a:pt x="11455" y="18900"/>
                  </a:lnTo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grpSp>
        <p:nvGrpSpPr>
          <p:cNvPr id="93" name="Group 93">
            <a:hlinkClick r:id="" action="ppaction://hlinkshowjump?jump=previousslide"/>
          </p:cNvPr>
          <p:cNvGrpSpPr/>
          <p:nvPr/>
        </p:nvGrpSpPr>
        <p:grpSpPr>
          <a:xfrm>
            <a:off x="827584" y="6322268"/>
            <a:ext cx="576064" cy="419101"/>
            <a:chOff x="0" y="0"/>
            <a:chExt cx="576064" cy="419100"/>
          </a:xfrm>
        </p:grpSpPr>
        <p:sp>
          <p:nvSpPr>
            <p:cNvPr id="90" name="Shape 90"/>
            <p:cNvSpPr/>
            <p:nvPr/>
          </p:nvSpPr>
          <p:spPr>
            <a:xfrm>
              <a:off x="0" y="0"/>
              <a:ext cx="576064" cy="4191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130870" y="52388"/>
              <a:ext cx="314325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0" y="0"/>
              <a:ext cx="576064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907" y="10800"/>
                  </a:moveTo>
                  <a:lnTo>
                    <a:pt x="16693" y="2700"/>
                  </a:lnTo>
                  <a:lnTo>
                    <a:pt x="16693" y="18900"/>
                  </a:lnTo>
                  <a:close/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grpSp>
        <p:nvGrpSpPr>
          <p:cNvPr id="97" name="Group 97">
            <a:hlinkClick r:id="" action="ppaction://hlinkshowjump?jump=nextslide"/>
          </p:cNvPr>
          <p:cNvGrpSpPr/>
          <p:nvPr/>
        </p:nvGrpSpPr>
        <p:grpSpPr>
          <a:xfrm>
            <a:off x="1475655" y="6322268"/>
            <a:ext cx="576065" cy="419101"/>
            <a:chOff x="0" y="0"/>
            <a:chExt cx="576064" cy="419100"/>
          </a:xfrm>
        </p:grpSpPr>
        <p:sp>
          <p:nvSpPr>
            <p:cNvPr id="94" name="Shape 94"/>
            <p:cNvSpPr/>
            <p:nvPr/>
          </p:nvSpPr>
          <p:spPr>
            <a:xfrm>
              <a:off x="0" y="0"/>
              <a:ext cx="576064" cy="4191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130869" y="52388"/>
              <a:ext cx="314326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0" y="0"/>
              <a:ext cx="576064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693" y="10800"/>
                  </a:moveTo>
                  <a:lnTo>
                    <a:pt x="4907" y="18900"/>
                  </a:lnTo>
                  <a:lnTo>
                    <a:pt x="4907" y="2700"/>
                  </a:lnTo>
                  <a:close/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xfrm>
            <a:off x="533400" y="0"/>
            <a:ext cx="8153400" cy="141605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Otsikkoteksti</a:t>
            </a:r>
          </a:p>
        </p:txBody>
      </p:sp>
      <p:sp>
        <p:nvSpPr>
          <p:cNvPr id="99" name="Shape 99"/>
          <p:cNvSpPr>
            <a:spLocks noGrp="1"/>
          </p:cNvSpPr>
          <p:nvPr>
            <p:ph type="body" idx="1"/>
          </p:nvPr>
        </p:nvSpPr>
        <p:spPr>
          <a:xfrm>
            <a:off x="609600" y="2438400"/>
            <a:ext cx="3886200" cy="4419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yksi</a:t>
            </a:r>
          </a:p>
          <a:p>
            <a:pPr lvl="1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kaksi</a:t>
            </a:r>
          </a:p>
          <a:p>
            <a:pPr lvl="2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kolme</a:t>
            </a:r>
          </a:p>
          <a:p>
            <a:pPr lvl="3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neljä</a:t>
            </a:r>
          </a:p>
          <a:p>
            <a:pPr lvl="4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viisi</a:t>
            </a:r>
          </a:p>
        </p:txBody>
      </p:sp>
      <p:sp>
        <p:nvSpPr>
          <p:cNvPr id="100" name="Shape 10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 - 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/>
        </p:nvSpPr>
        <p:spPr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rgbClr val="FFCC6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rgbClr val="FF88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pic>
        <p:nvPicPr>
          <p:cNvPr id="105" name="image3.pdf" descr="sosiaalitaito_fi_pieni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934677" y="6237312"/>
            <a:ext cx="1274646" cy="496441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Shape 106"/>
          <p:cNvSpPr/>
          <p:nvPr/>
        </p:nvSpPr>
        <p:spPr>
          <a:xfrm>
            <a:off x="-9145" y="6172152"/>
            <a:ext cx="2276889" cy="713233"/>
          </a:xfrm>
          <a:prstGeom prst="rect">
            <a:avLst/>
          </a:prstGeom>
          <a:solidFill>
            <a:srgbClr val="FFCC6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grpSp>
        <p:nvGrpSpPr>
          <p:cNvPr id="111" name="Group 111">
            <a:hlinkClick r:id="rId3" action="ppaction://hlinksldjump"/>
          </p:cNvPr>
          <p:cNvGrpSpPr/>
          <p:nvPr/>
        </p:nvGrpSpPr>
        <p:grpSpPr>
          <a:xfrm>
            <a:off x="107504" y="6322268"/>
            <a:ext cx="648072" cy="419101"/>
            <a:chOff x="0" y="0"/>
            <a:chExt cx="648072" cy="419100"/>
          </a:xfrm>
        </p:grpSpPr>
        <p:sp>
          <p:nvSpPr>
            <p:cNvPr id="107" name="Shape 107"/>
            <p:cNvSpPr/>
            <p:nvPr/>
          </p:nvSpPr>
          <p:spPr>
            <a:xfrm>
              <a:off x="0" y="0"/>
              <a:ext cx="648072" cy="4191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206164" y="72032"/>
              <a:ext cx="235744" cy="29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00" y="5760"/>
                  </a:moveTo>
                  <a:lnTo>
                    <a:pt x="19800" y="0"/>
                  </a:lnTo>
                  <a:lnTo>
                    <a:pt x="16200" y="0"/>
                  </a:lnTo>
                  <a:lnTo>
                    <a:pt x="16200" y="2880"/>
                  </a:lnTo>
                  <a:close/>
                  <a:moveTo>
                    <a:pt x="0" y="10080"/>
                  </a:moveTo>
                  <a:lnTo>
                    <a:pt x="0" y="21600"/>
                  </a:lnTo>
                  <a:lnTo>
                    <a:pt x="9000" y="21600"/>
                  </a:lnTo>
                  <a:lnTo>
                    <a:pt x="9000" y="15840"/>
                  </a:lnTo>
                  <a:lnTo>
                    <a:pt x="12600" y="15840"/>
                  </a:lnTo>
                  <a:lnTo>
                    <a:pt x="12600" y="21600"/>
                  </a:lnTo>
                  <a:lnTo>
                    <a:pt x="21600" y="21600"/>
                  </a:lnTo>
                  <a:lnTo>
                    <a:pt x="21600" y="1008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>
              <a:off x="166874" y="52388"/>
              <a:ext cx="314325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21600" y="10800"/>
                  </a:lnTo>
                  <a:close/>
                  <a:moveTo>
                    <a:pt x="9450" y="16200"/>
                  </a:moveTo>
                  <a:lnTo>
                    <a:pt x="12150" y="16200"/>
                  </a:lnTo>
                  <a:lnTo>
                    <a:pt x="12150" y="21600"/>
                  </a:lnTo>
                  <a:lnTo>
                    <a:pt x="945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>
              <a:off x="0" y="0"/>
              <a:ext cx="648072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700"/>
                  </a:moveTo>
                  <a:lnTo>
                    <a:pt x="12764" y="5737"/>
                  </a:lnTo>
                  <a:lnTo>
                    <a:pt x="12764" y="3713"/>
                  </a:lnTo>
                  <a:lnTo>
                    <a:pt x="14074" y="3713"/>
                  </a:lnTo>
                  <a:lnTo>
                    <a:pt x="14074" y="7762"/>
                  </a:lnTo>
                  <a:lnTo>
                    <a:pt x="16038" y="10800"/>
                  </a:lnTo>
                  <a:lnTo>
                    <a:pt x="14729" y="10800"/>
                  </a:lnTo>
                  <a:lnTo>
                    <a:pt x="14729" y="18900"/>
                  </a:lnTo>
                  <a:lnTo>
                    <a:pt x="6871" y="18900"/>
                  </a:lnTo>
                  <a:lnTo>
                    <a:pt x="6871" y="10800"/>
                  </a:lnTo>
                  <a:lnTo>
                    <a:pt x="5562" y="10800"/>
                  </a:lnTo>
                  <a:close/>
                  <a:moveTo>
                    <a:pt x="12764" y="5737"/>
                  </a:moveTo>
                  <a:lnTo>
                    <a:pt x="14074" y="7762"/>
                  </a:lnTo>
                  <a:moveTo>
                    <a:pt x="14729" y="10800"/>
                  </a:moveTo>
                  <a:lnTo>
                    <a:pt x="6871" y="10800"/>
                  </a:lnTo>
                  <a:moveTo>
                    <a:pt x="10145" y="18900"/>
                  </a:moveTo>
                  <a:lnTo>
                    <a:pt x="10145" y="14850"/>
                  </a:lnTo>
                  <a:lnTo>
                    <a:pt x="11455" y="14850"/>
                  </a:lnTo>
                  <a:lnTo>
                    <a:pt x="11455" y="18900"/>
                  </a:lnTo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grpSp>
        <p:nvGrpSpPr>
          <p:cNvPr id="115" name="Group 115">
            <a:hlinkClick r:id="" action="ppaction://hlinkshowjump?jump=previousslide"/>
          </p:cNvPr>
          <p:cNvGrpSpPr/>
          <p:nvPr/>
        </p:nvGrpSpPr>
        <p:grpSpPr>
          <a:xfrm>
            <a:off x="827584" y="6322268"/>
            <a:ext cx="576064" cy="419101"/>
            <a:chOff x="0" y="0"/>
            <a:chExt cx="576064" cy="419100"/>
          </a:xfrm>
        </p:grpSpPr>
        <p:sp>
          <p:nvSpPr>
            <p:cNvPr id="112" name="Shape 112"/>
            <p:cNvSpPr/>
            <p:nvPr/>
          </p:nvSpPr>
          <p:spPr>
            <a:xfrm>
              <a:off x="0" y="0"/>
              <a:ext cx="576064" cy="4191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130870" y="52388"/>
              <a:ext cx="314325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0" y="0"/>
              <a:ext cx="576064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907" y="10800"/>
                  </a:moveTo>
                  <a:lnTo>
                    <a:pt x="16693" y="2700"/>
                  </a:lnTo>
                  <a:lnTo>
                    <a:pt x="16693" y="18900"/>
                  </a:lnTo>
                  <a:close/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grpSp>
        <p:nvGrpSpPr>
          <p:cNvPr id="119" name="Group 119">
            <a:hlinkClick r:id="" action="ppaction://hlinkshowjump?jump=nextslide"/>
          </p:cNvPr>
          <p:cNvGrpSpPr/>
          <p:nvPr/>
        </p:nvGrpSpPr>
        <p:grpSpPr>
          <a:xfrm>
            <a:off x="1475655" y="6322268"/>
            <a:ext cx="576065" cy="419101"/>
            <a:chOff x="0" y="0"/>
            <a:chExt cx="576064" cy="419100"/>
          </a:xfrm>
        </p:grpSpPr>
        <p:sp>
          <p:nvSpPr>
            <p:cNvPr id="116" name="Shape 116"/>
            <p:cNvSpPr/>
            <p:nvPr/>
          </p:nvSpPr>
          <p:spPr>
            <a:xfrm>
              <a:off x="0" y="0"/>
              <a:ext cx="576064" cy="4191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130869" y="52388"/>
              <a:ext cx="314326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0" y="0"/>
              <a:ext cx="576064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693" y="10800"/>
                  </a:moveTo>
                  <a:lnTo>
                    <a:pt x="4907" y="18900"/>
                  </a:lnTo>
                  <a:lnTo>
                    <a:pt x="4907" y="2700"/>
                  </a:lnTo>
                  <a:close/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sp>
        <p:nvSpPr>
          <p:cNvPr id="120" name="Shape 120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14478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Otsikkoteksti</a:t>
            </a:r>
          </a:p>
        </p:txBody>
      </p:sp>
      <p:sp>
        <p:nvSpPr>
          <p:cNvPr id="121" name="Shape 1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sldNum" sz="quarter" idx="2"/>
          </p:nvPr>
        </p:nvSpPr>
        <p:spPr>
          <a:xfrm>
            <a:off x="0" y="6094730"/>
            <a:ext cx="533400" cy="3073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 - 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/>
        </p:nvSpPr>
        <p:spPr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126" name="Shape 126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rgbClr val="FFCC6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127" name="Shape 127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rgbClr val="FF88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pic>
        <p:nvPicPr>
          <p:cNvPr id="128" name="image3.pdf" descr="sosiaalitaito_fi_pieni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934677" y="6237312"/>
            <a:ext cx="1274646" cy="496441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Shape 129"/>
          <p:cNvSpPr/>
          <p:nvPr/>
        </p:nvSpPr>
        <p:spPr>
          <a:xfrm>
            <a:off x="-9145" y="6172152"/>
            <a:ext cx="2276889" cy="713233"/>
          </a:xfrm>
          <a:prstGeom prst="rect">
            <a:avLst/>
          </a:prstGeom>
          <a:solidFill>
            <a:srgbClr val="FFCC6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grpSp>
        <p:nvGrpSpPr>
          <p:cNvPr id="134" name="Group 134">
            <a:hlinkClick r:id="rId3" action="ppaction://hlinksldjump"/>
          </p:cNvPr>
          <p:cNvGrpSpPr/>
          <p:nvPr/>
        </p:nvGrpSpPr>
        <p:grpSpPr>
          <a:xfrm>
            <a:off x="107504" y="6322268"/>
            <a:ext cx="648072" cy="419101"/>
            <a:chOff x="0" y="0"/>
            <a:chExt cx="648072" cy="419100"/>
          </a:xfrm>
        </p:grpSpPr>
        <p:sp>
          <p:nvSpPr>
            <p:cNvPr id="130" name="Shape 130"/>
            <p:cNvSpPr/>
            <p:nvPr/>
          </p:nvSpPr>
          <p:spPr>
            <a:xfrm>
              <a:off x="0" y="0"/>
              <a:ext cx="648072" cy="4191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>
              <a:off x="206164" y="72032"/>
              <a:ext cx="235744" cy="29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00" y="5760"/>
                  </a:moveTo>
                  <a:lnTo>
                    <a:pt x="19800" y="0"/>
                  </a:lnTo>
                  <a:lnTo>
                    <a:pt x="16200" y="0"/>
                  </a:lnTo>
                  <a:lnTo>
                    <a:pt x="16200" y="2880"/>
                  </a:lnTo>
                  <a:close/>
                  <a:moveTo>
                    <a:pt x="0" y="10080"/>
                  </a:moveTo>
                  <a:lnTo>
                    <a:pt x="0" y="21600"/>
                  </a:lnTo>
                  <a:lnTo>
                    <a:pt x="9000" y="21600"/>
                  </a:lnTo>
                  <a:lnTo>
                    <a:pt x="9000" y="15840"/>
                  </a:lnTo>
                  <a:lnTo>
                    <a:pt x="12600" y="15840"/>
                  </a:lnTo>
                  <a:lnTo>
                    <a:pt x="12600" y="21600"/>
                  </a:lnTo>
                  <a:lnTo>
                    <a:pt x="21600" y="21600"/>
                  </a:lnTo>
                  <a:lnTo>
                    <a:pt x="21600" y="1008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32" name="Shape 132"/>
            <p:cNvSpPr/>
            <p:nvPr/>
          </p:nvSpPr>
          <p:spPr>
            <a:xfrm>
              <a:off x="166874" y="52388"/>
              <a:ext cx="314325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21600" y="10800"/>
                  </a:lnTo>
                  <a:close/>
                  <a:moveTo>
                    <a:pt x="9450" y="16200"/>
                  </a:moveTo>
                  <a:lnTo>
                    <a:pt x="12150" y="16200"/>
                  </a:lnTo>
                  <a:lnTo>
                    <a:pt x="12150" y="21600"/>
                  </a:lnTo>
                  <a:lnTo>
                    <a:pt x="945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0" y="0"/>
              <a:ext cx="648072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700"/>
                  </a:moveTo>
                  <a:lnTo>
                    <a:pt x="12764" y="5737"/>
                  </a:lnTo>
                  <a:lnTo>
                    <a:pt x="12764" y="3713"/>
                  </a:lnTo>
                  <a:lnTo>
                    <a:pt x="14074" y="3713"/>
                  </a:lnTo>
                  <a:lnTo>
                    <a:pt x="14074" y="7762"/>
                  </a:lnTo>
                  <a:lnTo>
                    <a:pt x="16038" y="10800"/>
                  </a:lnTo>
                  <a:lnTo>
                    <a:pt x="14729" y="10800"/>
                  </a:lnTo>
                  <a:lnTo>
                    <a:pt x="14729" y="18900"/>
                  </a:lnTo>
                  <a:lnTo>
                    <a:pt x="6871" y="18900"/>
                  </a:lnTo>
                  <a:lnTo>
                    <a:pt x="6871" y="10800"/>
                  </a:lnTo>
                  <a:lnTo>
                    <a:pt x="5562" y="10800"/>
                  </a:lnTo>
                  <a:close/>
                  <a:moveTo>
                    <a:pt x="12764" y="5737"/>
                  </a:moveTo>
                  <a:lnTo>
                    <a:pt x="14074" y="7762"/>
                  </a:lnTo>
                  <a:moveTo>
                    <a:pt x="14729" y="10800"/>
                  </a:moveTo>
                  <a:lnTo>
                    <a:pt x="6871" y="10800"/>
                  </a:lnTo>
                  <a:moveTo>
                    <a:pt x="10145" y="18900"/>
                  </a:moveTo>
                  <a:lnTo>
                    <a:pt x="10145" y="14850"/>
                  </a:lnTo>
                  <a:lnTo>
                    <a:pt x="11455" y="14850"/>
                  </a:lnTo>
                  <a:lnTo>
                    <a:pt x="11455" y="18900"/>
                  </a:lnTo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grpSp>
        <p:nvGrpSpPr>
          <p:cNvPr id="138" name="Group 138">
            <a:hlinkClick r:id="" action="ppaction://hlinkshowjump?jump=previousslide"/>
          </p:cNvPr>
          <p:cNvGrpSpPr/>
          <p:nvPr/>
        </p:nvGrpSpPr>
        <p:grpSpPr>
          <a:xfrm>
            <a:off x="827584" y="6322268"/>
            <a:ext cx="576064" cy="419101"/>
            <a:chOff x="0" y="0"/>
            <a:chExt cx="576064" cy="419100"/>
          </a:xfrm>
        </p:grpSpPr>
        <p:sp>
          <p:nvSpPr>
            <p:cNvPr id="135" name="Shape 135"/>
            <p:cNvSpPr/>
            <p:nvPr/>
          </p:nvSpPr>
          <p:spPr>
            <a:xfrm>
              <a:off x="0" y="0"/>
              <a:ext cx="576064" cy="4191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130870" y="52388"/>
              <a:ext cx="314325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0" y="0"/>
              <a:ext cx="576064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907" y="10800"/>
                  </a:moveTo>
                  <a:lnTo>
                    <a:pt x="16693" y="2700"/>
                  </a:lnTo>
                  <a:lnTo>
                    <a:pt x="16693" y="18900"/>
                  </a:lnTo>
                  <a:close/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grpSp>
        <p:nvGrpSpPr>
          <p:cNvPr id="142" name="Group 142">
            <a:hlinkClick r:id="" action="ppaction://hlinkshowjump?jump=nextslide"/>
          </p:cNvPr>
          <p:cNvGrpSpPr/>
          <p:nvPr/>
        </p:nvGrpSpPr>
        <p:grpSpPr>
          <a:xfrm>
            <a:off x="1475655" y="6322268"/>
            <a:ext cx="576065" cy="419101"/>
            <a:chOff x="0" y="0"/>
            <a:chExt cx="576064" cy="419100"/>
          </a:xfrm>
        </p:grpSpPr>
        <p:sp>
          <p:nvSpPr>
            <p:cNvPr id="139" name="Shape 139"/>
            <p:cNvSpPr/>
            <p:nvPr/>
          </p:nvSpPr>
          <p:spPr>
            <a:xfrm>
              <a:off x="0" y="0"/>
              <a:ext cx="576064" cy="4191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130869" y="52388"/>
              <a:ext cx="314326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0" y="0"/>
              <a:ext cx="576064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693" y="10800"/>
                  </a:moveTo>
                  <a:lnTo>
                    <a:pt x="4907" y="18900"/>
                  </a:lnTo>
                  <a:lnTo>
                    <a:pt x="4907" y="2700"/>
                  </a:lnTo>
                  <a:close/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sp>
        <p:nvSpPr>
          <p:cNvPr id="143" name="Shape 143"/>
          <p:cNvSpPr>
            <a:spLocks noGrp="1"/>
          </p:cNvSpPr>
          <p:nvPr>
            <p:ph type="title"/>
          </p:nvPr>
        </p:nvSpPr>
        <p:spPr>
          <a:xfrm>
            <a:off x="609600" y="0"/>
            <a:ext cx="8077200" cy="141605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Otsikkoteksti</a:t>
            </a:r>
          </a:p>
        </p:txBody>
      </p:sp>
      <p:sp>
        <p:nvSpPr>
          <p:cNvPr id="144" name="Shape 14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  <p:sp>
        <p:nvSpPr>
          <p:cNvPr id="145" name="Shape 145"/>
          <p:cNvSpPr>
            <a:spLocks noGrp="1"/>
          </p:cNvSpPr>
          <p:nvPr>
            <p:ph type="body" idx="1"/>
          </p:nvPr>
        </p:nvSpPr>
        <p:spPr>
          <a:xfrm>
            <a:off x="609600" y="1752600"/>
            <a:ext cx="1600200" cy="5105400"/>
          </a:xfrm>
          <a:prstGeom prst="rect">
            <a:avLst/>
          </a:prstGeom>
          <a:solidFill>
            <a:srgbClr val="FFCC66"/>
          </a:solidFill>
          <a:ln w="50800" cap="sq">
            <a:solidFill>
              <a:srgbClr val="FFCC66"/>
            </a:solidFill>
            <a:miter lim="800000"/>
          </a:ln>
        </p:spPr>
        <p:txBody>
          <a:bodyPr lIns="91439" tIns="91439" rIns="91439" bIns="91439"/>
          <a:lstStyle>
            <a:lvl1pPr marL="0" indent="0">
              <a:spcBef>
                <a:spcPts val="1000"/>
              </a:spcBef>
              <a:buClrTx/>
              <a:buSzTx/>
              <a:buFontTx/>
              <a:buNone/>
              <a:defRPr sz="1800"/>
            </a:lvl1pPr>
            <a:lvl2pPr marL="0" indent="365759">
              <a:spcBef>
                <a:spcPts val="1000"/>
              </a:spcBef>
              <a:buClrTx/>
              <a:buSzTx/>
              <a:buFontTx/>
              <a:buNone/>
              <a:defRPr sz="1800"/>
            </a:lvl2pPr>
            <a:lvl3pPr marL="0" indent="685800">
              <a:spcBef>
                <a:spcPts val="1000"/>
              </a:spcBef>
              <a:buClrTx/>
              <a:buSzTx/>
              <a:buFontTx/>
              <a:buNone/>
              <a:defRPr sz="1800"/>
            </a:lvl3pPr>
            <a:lvl4pPr marL="0" indent="1143000">
              <a:spcBef>
                <a:spcPts val="1000"/>
              </a:spcBef>
              <a:buClrTx/>
              <a:buSzTx/>
              <a:buFontTx/>
              <a:buNone/>
              <a:defRPr sz="1800"/>
            </a:lvl4pPr>
            <a:lvl5pPr marL="0" indent="1600200">
              <a:spcBef>
                <a:spcPts val="1000"/>
              </a:spcBef>
              <a:buClrTx/>
              <a:buSzTx/>
              <a:buFontTx/>
              <a:buNone/>
              <a:defRPr sz="1800"/>
            </a:lvl5pPr>
          </a:lstStyle>
          <a:p>
            <a:pPr lvl="0">
              <a:defRPr>
                <a:uFillTx/>
              </a:defRPr>
            </a:pPr>
            <a:r>
              <a:rPr>
                <a:uFill>
                  <a:solidFill/>
                </a:uFill>
              </a:rPr>
              <a:t>Leipätekstin taso yksi</a:t>
            </a:r>
          </a:p>
          <a:p>
            <a:pPr lvl="1">
              <a:defRPr>
                <a:uFillTx/>
              </a:defRPr>
            </a:pPr>
            <a:r>
              <a:rPr>
                <a:uFill>
                  <a:solidFill/>
                </a:uFill>
              </a:rPr>
              <a:t>Leipätekstin taso kaksi</a:t>
            </a:r>
          </a:p>
          <a:p>
            <a:pPr lvl="2">
              <a:defRPr>
                <a:uFillTx/>
              </a:defRPr>
            </a:pPr>
            <a:r>
              <a:rPr>
                <a:uFill>
                  <a:solidFill/>
                </a:uFill>
              </a:rPr>
              <a:t>Leipätekstin taso kolme</a:t>
            </a:r>
          </a:p>
          <a:p>
            <a:pPr lvl="3">
              <a:defRPr>
                <a:uFillTx/>
              </a:defRPr>
            </a:pPr>
            <a:r>
              <a:rPr>
                <a:uFill>
                  <a:solidFill/>
                </a:uFill>
              </a:rPr>
              <a:t>Leipätekstin taso neljä</a:t>
            </a:r>
          </a:p>
          <a:p>
            <a:pPr lvl="4">
              <a:defRPr>
                <a:uFillTx/>
              </a:defRPr>
            </a:pPr>
            <a:r>
              <a:rPr>
                <a:uFill>
                  <a:solidFill/>
                </a:uFill>
              </a:rPr>
              <a:t>Leipätekstin taso viisi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 - Otsikollinen kuva">
    <p:bg>
      <p:bgPr>
        <a:blipFill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/>
          </p:cNvSpPr>
          <p:nvPr>
            <p:ph type="body" idx="1"/>
          </p:nvPr>
        </p:nvSpPr>
        <p:spPr>
          <a:xfrm>
            <a:off x="1600200" y="5486400"/>
            <a:ext cx="7315200" cy="13716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700"/>
            </a:lvl1pPr>
            <a:lvl2pPr marL="0" indent="365759">
              <a:buClrTx/>
              <a:buSzTx/>
              <a:buFontTx/>
              <a:buNone/>
              <a:defRPr sz="1700"/>
            </a:lvl2pPr>
            <a:lvl3pPr marL="0" indent="685800">
              <a:buClrTx/>
              <a:buSzTx/>
              <a:buFontTx/>
              <a:buNone/>
              <a:defRPr sz="1700"/>
            </a:lvl3pPr>
            <a:lvl4pPr marL="0" indent="1143000">
              <a:buClrTx/>
              <a:buSzTx/>
              <a:buFontTx/>
              <a:buNone/>
              <a:defRPr sz="1700"/>
            </a:lvl4pPr>
            <a:lvl5pPr marL="0" indent="1600200">
              <a:buClrTx/>
              <a:buSzTx/>
              <a:buFontTx/>
              <a:buNone/>
              <a:defRPr sz="1700"/>
            </a:lvl5pPr>
          </a:lstStyle>
          <a:p>
            <a:pPr lvl="0">
              <a:defRPr sz="1800">
                <a:uFillTx/>
              </a:defRPr>
            </a:pPr>
            <a:r>
              <a:rPr sz="1700">
                <a:uFill>
                  <a:solidFill/>
                </a:uFill>
              </a:rPr>
              <a:t>Leipätekstin taso yksi</a:t>
            </a:r>
          </a:p>
          <a:p>
            <a:pPr lvl="1">
              <a:defRPr sz="1800">
                <a:uFillTx/>
              </a:defRPr>
            </a:pPr>
            <a:r>
              <a:rPr sz="1700">
                <a:uFill>
                  <a:solidFill/>
                </a:uFill>
              </a:rPr>
              <a:t>Leipätekstin taso kaksi</a:t>
            </a:r>
          </a:p>
          <a:p>
            <a:pPr lvl="2">
              <a:defRPr sz="1800">
                <a:uFillTx/>
              </a:defRPr>
            </a:pPr>
            <a:r>
              <a:rPr sz="1700">
                <a:uFill>
                  <a:solidFill/>
                </a:uFill>
              </a:rPr>
              <a:t>Leipätekstin taso kolme</a:t>
            </a:r>
          </a:p>
          <a:p>
            <a:pPr lvl="3">
              <a:defRPr sz="1800">
                <a:uFillTx/>
              </a:defRPr>
            </a:pPr>
            <a:r>
              <a:rPr sz="1700">
                <a:uFill>
                  <a:solidFill/>
                </a:uFill>
              </a:rPr>
              <a:t>Leipätekstin taso neljä</a:t>
            </a:r>
          </a:p>
          <a:p>
            <a:pPr lvl="4">
              <a:defRPr sz="1800">
                <a:uFillTx/>
              </a:defRPr>
            </a:pPr>
            <a:r>
              <a:rPr sz="1700">
                <a:uFill>
                  <a:solidFill/>
                </a:uFill>
              </a:rPr>
              <a:t>Leipätekstin taso viisi</a:t>
            </a:r>
          </a:p>
        </p:txBody>
      </p:sp>
      <p:sp>
        <p:nvSpPr>
          <p:cNvPr id="148" name="Shape 148"/>
          <p:cNvSpPr/>
          <p:nvPr/>
        </p:nvSpPr>
        <p:spPr>
          <a:xfrm>
            <a:off x="-9145" y="4572000"/>
            <a:ext cx="9144001" cy="88696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149" name="Shape 149"/>
          <p:cNvSpPr/>
          <p:nvPr/>
        </p:nvSpPr>
        <p:spPr>
          <a:xfrm>
            <a:off x="-9145" y="4663440"/>
            <a:ext cx="1463041" cy="713232"/>
          </a:xfrm>
          <a:prstGeom prst="rect">
            <a:avLst/>
          </a:prstGeom>
          <a:solidFill>
            <a:srgbClr val="FFCC6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150" name="Shape 150"/>
          <p:cNvSpPr/>
          <p:nvPr/>
        </p:nvSpPr>
        <p:spPr>
          <a:xfrm>
            <a:off x="1545335" y="4654296"/>
            <a:ext cx="7598665" cy="713232"/>
          </a:xfrm>
          <a:prstGeom prst="rect">
            <a:avLst/>
          </a:prstGeom>
          <a:solidFill>
            <a:srgbClr val="FF88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151" name="Shape 151"/>
          <p:cNvSpPr>
            <a:spLocks noGrp="1"/>
          </p:cNvSpPr>
          <p:nvPr>
            <p:ph type="title"/>
          </p:nvPr>
        </p:nvSpPr>
        <p:spPr>
          <a:xfrm>
            <a:off x="1600200" y="4495800"/>
            <a:ext cx="7315200" cy="9906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Otsikkoteksti</a:t>
            </a:r>
          </a:p>
        </p:txBody>
      </p:sp>
      <p:sp>
        <p:nvSpPr>
          <p:cNvPr id="152" name="Shape 152"/>
          <p:cNvSpPr/>
          <p:nvPr/>
        </p:nvSpPr>
        <p:spPr>
          <a:xfrm>
            <a:off x="1447800" y="0"/>
            <a:ext cx="100584" cy="686714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153" name="Shape 153"/>
          <p:cNvSpPr>
            <a:spLocks noGrp="1"/>
          </p:cNvSpPr>
          <p:nvPr>
            <p:ph type="sldNum" sz="quarter" idx="2"/>
          </p:nvPr>
        </p:nvSpPr>
        <p:spPr>
          <a:xfrm>
            <a:off x="0" y="4405629"/>
            <a:ext cx="1447800" cy="5232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rgbClr val="FFCC6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4" name="Shape 4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rgbClr val="FF88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pic>
        <p:nvPicPr>
          <p:cNvPr id="5" name="image3.pdf" descr="sosiaalitaito_fi_pieni"/>
          <p:cNvPicPr/>
          <p:nvPr/>
        </p:nvPicPr>
        <p:blipFill>
          <a:blip r:embed="rId13" cstate="print">
            <a:extLst/>
          </a:blip>
          <a:stretch>
            <a:fillRect/>
          </a:stretch>
        </p:blipFill>
        <p:spPr>
          <a:xfrm>
            <a:off x="3934677" y="6237312"/>
            <a:ext cx="1274646" cy="496441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6"/>
          <p:cNvSpPr/>
          <p:nvPr/>
        </p:nvSpPr>
        <p:spPr>
          <a:xfrm>
            <a:off x="-9145" y="6172152"/>
            <a:ext cx="2276889" cy="713233"/>
          </a:xfrm>
          <a:prstGeom prst="rect">
            <a:avLst/>
          </a:prstGeom>
          <a:solidFill>
            <a:srgbClr val="FFCC66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grpSp>
        <p:nvGrpSpPr>
          <p:cNvPr id="11" name="Group 11">
            <a:hlinkClick r:id="rId14" action="ppaction://hlinksldjump"/>
          </p:cNvPr>
          <p:cNvGrpSpPr/>
          <p:nvPr/>
        </p:nvGrpSpPr>
        <p:grpSpPr>
          <a:xfrm>
            <a:off x="107504" y="6322268"/>
            <a:ext cx="648072" cy="419101"/>
            <a:chOff x="0" y="0"/>
            <a:chExt cx="648072" cy="419100"/>
          </a:xfrm>
        </p:grpSpPr>
        <p:sp>
          <p:nvSpPr>
            <p:cNvPr id="7" name="Shape 7"/>
            <p:cNvSpPr/>
            <p:nvPr/>
          </p:nvSpPr>
          <p:spPr>
            <a:xfrm>
              <a:off x="0" y="0"/>
              <a:ext cx="648072" cy="4191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x="206164" y="72032"/>
              <a:ext cx="235744" cy="29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00" y="5760"/>
                  </a:moveTo>
                  <a:lnTo>
                    <a:pt x="19800" y="0"/>
                  </a:lnTo>
                  <a:lnTo>
                    <a:pt x="16200" y="0"/>
                  </a:lnTo>
                  <a:lnTo>
                    <a:pt x="16200" y="2880"/>
                  </a:lnTo>
                  <a:close/>
                  <a:moveTo>
                    <a:pt x="0" y="10080"/>
                  </a:moveTo>
                  <a:lnTo>
                    <a:pt x="0" y="21600"/>
                  </a:lnTo>
                  <a:lnTo>
                    <a:pt x="9000" y="21600"/>
                  </a:lnTo>
                  <a:lnTo>
                    <a:pt x="9000" y="15840"/>
                  </a:lnTo>
                  <a:lnTo>
                    <a:pt x="12600" y="15840"/>
                  </a:lnTo>
                  <a:lnTo>
                    <a:pt x="12600" y="21600"/>
                  </a:lnTo>
                  <a:lnTo>
                    <a:pt x="21600" y="21600"/>
                  </a:lnTo>
                  <a:lnTo>
                    <a:pt x="21600" y="1008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9" name="Shape 9"/>
            <p:cNvSpPr/>
            <p:nvPr/>
          </p:nvSpPr>
          <p:spPr>
            <a:xfrm>
              <a:off x="166874" y="52388"/>
              <a:ext cx="314325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10800"/>
                  </a:lnTo>
                  <a:lnTo>
                    <a:pt x="21600" y="10800"/>
                  </a:lnTo>
                  <a:close/>
                  <a:moveTo>
                    <a:pt x="9450" y="16200"/>
                  </a:moveTo>
                  <a:lnTo>
                    <a:pt x="12150" y="16200"/>
                  </a:lnTo>
                  <a:lnTo>
                    <a:pt x="12150" y="21600"/>
                  </a:lnTo>
                  <a:lnTo>
                    <a:pt x="945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0" y="0"/>
              <a:ext cx="648072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700"/>
                  </a:moveTo>
                  <a:lnTo>
                    <a:pt x="12764" y="5737"/>
                  </a:lnTo>
                  <a:lnTo>
                    <a:pt x="12764" y="3713"/>
                  </a:lnTo>
                  <a:lnTo>
                    <a:pt x="14074" y="3713"/>
                  </a:lnTo>
                  <a:lnTo>
                    <a:pt x="14074" y="7762"/>
                  </a:lnTo>
                  <a:lnTo>
                    <a:pt x="16038" y="10800"/>
                  </a:lnTo>
                  <a:lnTo>
                    <a:pt x="14729" y="10800"/>
                  </a:lnTo>
                  <a:lnTo>
                    <a:pt x="14729" y="18900"/>
                  </a:lnTo>
                  <a:lnTo>
                    <a:pt x="6871" y="18900"/>
                  </a:lnTo>
                  <a:lnTo>
                    <a:pt x="6871" y="10800"/>
                  </a:lnTo>
                  <a:lnTo>
                    <a:pt x="5562" y="10800"/>
                  </a:lnTo>
                  <a:close/>
                  <a:moveTo>
                    <a:pt x="12764" y="5737"/>
                  </a:moveTo>
                  <a:lnTo>
                    <a:pt x="14074" y="7762"/>
                  </a:lnTo>
                  <a:moveTo>
                    <a:pt x="14729" y="10800"/>
                  </a:moveTo>
                  <a:lnTo>
                    <a:pt x="6871" y="10800"/>
                  </a:lnTo>
                  <a:moveTo>
                    <a:pt x="10145" y="18900"/>
                  </a:moveTo>
                  <a:lnTo>
                    <a:pt x="10145" y="14850"/>
                  </a:lnTo>
                  <a:lnTo>
                    <a:pt x="11455" y="14850"/>
                  </a:lnTo>
                  <a:lnTo>
                    <a:pt x="11455" y="18900"/>
                  </a:lnTo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grpSp>
        <p:nvGrpSpPr>
          <p:cNvPr id="15" name="Group 15">
            <a:hlinkClick r:id="" action="ppaction://hlinkshowjump?jump=previousslide"/>
          </p:cNvPr>
          <p:cNvGrpSpPr/>
          <p:nvPr/>
        </p:nvGrpSpPr>
        <p:grpSpPr>
          <a:xfrm>
            <a:off x="827584" y="6322268"/>
            <a:ext cx="576064" cy="419101"/>
            <a:chOff x="0" y="0"/>
            <a:chExt cx="576064" cy="419100"/>
          </a:xfrm>
        </p:grpSpPr>
        <p:sp>
          <p:nvSpPr>
            <p:cNvPr id="12" name="Shape 12"/>
            <p:cNvSpPr/>
            <p:nvPr/>
          </p:nvSpPr>
          <p:spPr>
            <a:xfrm>
              <a:off x="0" y="0"/>
              <a:ext cx="576064" cy="4191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130870" y="52388"/>
              <a:ext cx="314325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0" y="0"/>
              <a:ext cx="576064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907" y="10800"/>
                  </a:moveTo>
                  <a:lnTo>
                    <a:pt x="16693" y="2700"/>
                  </a:lnTo>
                  <a:lnTo>
                    <a:pt x="16693" y="18900"/>
                  </a:lnTo>
                  <a:close/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grpSp>
        <p:nvGrpSpPr>
          <p:cNvPr id="19" name="Group 19">
            <a:hlinkClick r:id="" action="ppaction://hlinkshowjump?jump=nextslide"/>
          </p:cNvPr>
          <p:cNvGrpSpPr/>
          <p:nvPr/>
        </p:nvGrpSpPr>
        <p:grpSpPr>
          <a:xfrm>
            <a:off x="1475655" y="6322268"/>
            <a:ext cx="576065" cy="419101"/>
            <a:chOff x="0" y="0"/>
            <a:chExt cx="576064" cy="419100"/>
          </a:xfrm>
        </p:grpSpPr>
        <p:sp>
          <p:nvSpPr>
            <p:cNvPr id="16" name="Shape 16"/>
            <p:cNvSpPr/>
            <p:nvPr/>
          </p:nvSpPr>
          <p:spPr>
            <a:xfrm>
              <a:off x="0" y="0"/>
              <a:ext cx="576064" cy="41910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130869" y="52388"/>
              <a:ext cx="314326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0000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0" y="0"/>
              <a:ext cx="576064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693" y="10800"/>
                  </a:moveTo>
                  <a:lnTo>
                    <a:pt x="4907" y="18900"/>
                  </a:lnTo>
                  <a:lnTo>
                    <a:pt x="4907" y="2700"/>
                  </a:lnTo>
                  <a:close/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pPr>
              <a:endParaRPr/>
            </a:p>
          </p:txBody>
        </p:sp>
      </p:grpSp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xfrm>
            <a:off x="612647" y="0"/>
            <a:ext cx="8153401" cy="144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Otsikkoteksti</a:t>
            </a:r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xfrm>
            <a:off x="0" y="1118552"/>
            <a:ext cx="533400" cy="307340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normAutofit/>
          </a:bodyPr>
          <a:lstStyle>
            <a:lvl1pPr algn="ctr">
              <a:defRPr sz="14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612647" y="1600200"/>
            <a:ext cx="8153401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yksi</a:t>
            </a:r>
          </a:p>
          <a:p>
            <a:pPr lvl="1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kaksi</a:t>
            </a:r>
          </a:p>
          <a:p>
            <a:pPr lvl="2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kolme</a:t>
            </a:r>
          </a:p>
          <a:p>
            <a:pPr lvl="3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neljä</a:t>
            </a:r>
          </a:p>
          <a:p>
            <a:pPr lvl="4">
              <a:defRPr sz="1800">
                <a:uFillTx/>
              </a:defRPr>
            </a:pPr>
            <a:r>
              <a:rPr sz="2900">
                <a:uFill>
                  <a:solidFill/>
                </a:uFill>
              </a:rPr>
              <a:t>Leipätekstin taso viisi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>
        <a:defRPr sz="4400">
          <a:solidFill>
            <a:srgbClr val="444444"/>
          </a:solidFill>
          <a:uFill>
            <a:solidFill>
              <a:srgbClr val="444444"/>
            </a:solidFill>
          </a:uFill>
          <a:latin typeface="Tw Cen MT"/>
          <a:ea typeface="Tw Cen MT"/>
          <a:cs typeface="Tw Cen MT"/>
          <a:sym typeface="Tw Cen MT"/>
        </a:defRPr>
      </a:lvl1pPr>
      <a:lvl2pPr>
        <a:defRPr sz="4400">
          <a:solidFill>
            <a:srgbClr val="444444"/>
          </a:solidFill>
          <a:uFill>
            <a:solidFill>
              <a:srgbClr val="444444"/>
            </a:solidFill>
          </a:uFill>
          <a:latin typeface="Tw Cen MT"/>
          <a:ea typeface="Tw Cen MT"/>
          <a:cs typeface="Tw Cen MT"/>
          <a:sym typeface="Tw Cen MT"/>
        </a:defRPr>
      </a:lvl2pPr>
      <a:lvl3pPr>
        <a:defRPr sz="4400">
          <a:solidFill>
            <a:srgbClr val="444444"/>
          </a:solidFill>
          <a:uFill>
            <a:solidFill>
              <a:srgbClr val="444444"/>
            </a:solidFill>
          </a:uFill>
          <a:latin typeface="Tw Cen MT"/>
          <a:ea typeface="Tw Cen MT"/>
          <a:cs typeface="Tw Cen MT"/>
          <a:sym typeface="Tw Cen MT"/>
        </a:defRPr>
      </a:lvl3pPr>
      <a:lvl4pPr>
        <a:defRPr sz="4400">
          <a:solidFill>
            <a:srgbClr val="444444"/>
          </a:solidFill>
          <a:uFill>
            <a:solidFill>
              <a:srgbClr val="444444"/>
            </a:solidFill>
          </a:uFill>
          <a:latin typeface="Tw Cen MT"/>
          <a:ea typeface="Tw Cen MT"/>
          <a:cs typeface="Tw Cen MT"/>
          <a:sym typeface="Tw Cen MT"/>
        </a:defRPr>
      </a:lvl4pPr>
      <a:lvl5pPr>
        <a:defRPr sz="4400">
          <a:solidFill>
            <a:srgbClr val="444444"/>
          </a:solidFill>
          <a:uFill>
            <a:solidFill>
              <a:srgbClr val="444444"/>
            </a:solidFill>
          </a:uFill>
          <a:latin typeface="Tw Cen MT"/>
          <a:ea typeface="Tw Cen MT"/>
          <a:cs typeface="Tw Cen MT"/>
          <a:sym typeface="Tw Cen MT"/>
        </a:defRPr>
      </a:lvl5pPr>
      <a:lvl6pPr>
        <a:defRPr sz="4400">
          <a:solidFill>
            <a:srgbClr val="444444"/>
          </a:solidFill>
          <a:uFill>
            <a:solidFill>
              <a:srgbClr val="444444"/>
            </a:solidFill>
          </a:uFill>
          <a:latin typeface="Tw Cen MT"/>
          <a:ea typeface="Tw Cen MT"/>
          <a:cs typeface="Tw Cen MT"/>
          <a:sym typeface="Tw Cen MT"/>
        </a:defRPr>
      </a:lvl6pPr>
      <a:lvl7pPr>
        <a:defRPr sz="4400">
          <a:solidFill>
            <a:srgbClr val="444444"/>
          </a:solidFill>
          <a:uFill>
            <a:solidFill>
              <a:srgbClr val="444444"/>
            </a:solidFill>
          </a:uFill>
          <a:latin typeface="Tw Cen MT"/>
          <a:ea typeface="Tw Cen MT"/>
          <a:cs typeface="Tw Cen MT"/>
          <a:sym typeface="Tw Cen MT"/>
        </a:defRPr>
      </a:lvl7pPr>
      <a:lvl8pPr>
        <a:defRPr sz="4400">
          <a:solidFill>
            <a:srgbClr val="444444"/>
          </a:solidFill>
          <a:uFill>
            <a:solidFill>
              <a:srgbClr val="444444"/>
            </a:solidFill>
          </a:uFill>
          <a:latin typeface="Tw Cen MT"/>
          <a:ea typeface="Tw Cen MT"/>
          <a:cs typeface="Tw Cen MT"/>
          <a:sym typeface="Tw Cen MT"/>
        </a:defRPr>
      </a:lvl8pPr>
      <a:lvl9pPr>
        <a:defRPr sz="4400">
          <a:solidFill>
            <a:srgbClr val="444444"/>
          </a:solidFill>
          <a:uFill>
            <a:solidFill>
              <a:srgbClr val="444444"/>
            </a:solidFill>
          </a:uFill>
          <a:latin typeface="Tw Cen MT"/>
          <a:ea typeface="Tw Cen MT"/>
          <a:cs typeface="Tw Cen MT"/>
          <a:sym typeface="Tw Cen MT"/>
        </a:defRPr>
      </a:lvl9pPr>
    </p:titleStyle>
    <p:bodyStyle>
      <a:lvl1pPr marL="320040" indent="-320040">
        <a:spcBef>
          <a:spcPts val="700"/>
        </a:spcBef>
        <a:buClr>
          <a:srgbClr val="FFCC66"/>
        </a:buClr>
        <a:buSzPct val="60000"/>
        <a:buFont typeface="Wingdings"/>
        <a:buChar char="◻"/>
        <a:defRPr sz="2900">
          <a:uFill>
            <a:solidFill/>
          </a:uFill>
          <a:latin typeface="Tw Cen MT"/>
          <a:ea typeface="Tw Cen MT"/>
          <a:cs typeface="Tw Cen MT"/>
          <a:sym typeface="Tw Cen MT"/>
        </a:defRPr>
      </a:lvl1pPr>
      <a:lvl2pPr marL="671732" indent="-305972">
        <a:spcBef>
          <a:spcPts val="700"/>
        </a:spcBef>
        <a:buClr>
          <a:srgbClr val="FFCC66"/>
        </a:buClr>
        <a:buSzPct val="70000"/>
        <a:buFont typeface="Wingdings"/>
        <a:buChar char="•"/>
        <a:defRPr sz="2900">
          <a:uFill>
            <a:solidFill/>
          </a:uFill>
          <a:latin typeface="Tw Cen MT"/>
          <a:ea typeface="Tw Cen MT"/>
          <a:cs typeface="Tw Cen MT"/>
          <a:sym typeface="Tw Cen MT"/>
        </a:defRPr>
      </a:lvl2pPr>
      <a:lvl3pPr marL="974034" indent="-288234">
        <a:spcBef>
          <a:spcPts val="700"/>
        </a:spcBef>
        <a:buClr>
          <a:srgbClr val="FFCC66"/>
        </a:buClr>
        <a:buSzPct val="75000"/>
        <a:buFont typeface="Wingdings"/>
        <a:buChar char="■"/>
        <a:defRPr sz="2900">
          <a:uFill>
            <a:solidFill/>
          </a:uFill>
          <a:latin typeface="Tw Cen MT"/>
          <a:ea typeface="Tw Cen MT"/>
          <a:cs typeface="Tw Cen MT"/>
          <a:sym typeface="Tw Cen MT"/>
        </a:defRPr>
      </a:lvl3pPr>
      <a:lvl4pPr marL="1474469" indent="-331469">
        <a:spcBef>
          <a:spcPts val="700"/>
        </a:spcBef>
        <a:buClr>
          <a:srgbClr val="FFCC66"/>
        </a:buClr>
        <a:buSzPct val="75000"/>
        <a:buFont typeface="Wingdings"/>
        <a:buChar char="■"/>
        <a:defRPr sz="2900">
          <a:uFill>
            <a:solidFill/>
          </a:uFill>
          <a:latin typeface="Tw Cen MT"/>
          <a:ea typeface="Tw Cen MT"/>
          <a:cs typeface="Tw Cen MT"/>
          <a:sym typeface="Tw Cen MT"/>
        </a:defRPr>
      </a:lvl4pPr>
      <a:lvl5pPr marL="1931670" indent="-331470">
        <a:spcBef>
          <a:spcPts val="700"/>
        </a:spcBef>
        <a:buClr>
          <a:srgbClr val="FFCC66"/>
        </a:buClr>
        <a:buSzPct val="65000"/>
        <a:buFont typeface="Wingdings"/>
        <a:buChar char="■"/>
        <a:defRPr sz="2900">
          <a:uFill>
            <a:solidFill/>
          </a:uFill>
          <a:latin typeface="Tw Cen MT"/>
          <a:ea typeface="Tw Cen MT"/>
          <a:cs typeface="Tw Cen MT"/>
          <a:sym typeface="Tw Cen MT"/>
        </a:defRPr>
      </a:lvl5pPr>
      <a:lvl6pPr marL="2242820" indent="-368300">
        <a:spcBef>
          <a:spcPts val="700"/>
        </a:spcBef>
        <a:buClr>
          <a:srgbClr val="FFCC66"/>
        </a:buClr>
        <a:buSzPct val="100000"/>
        <a:buFont typeface="Wingdings"/>
        <a:buChar char="▪"/>
        <a:defRPr sz="2900">
          <a:uFill>
            <a:solidFill/>
          </a:uFill>
          <a:latin typeface="Tw Cen MT"/>
          <a:ea typeface="Tw Cen MT"/>
          <a:cs typeface="Tw Cen MT"/>
          <a:sym typeface="Tw Cen MT"/>
        </a:defRPr>
      </a:lvl6pPr>
      <a:lvl7pPr marL="2517139" indent="-368300">
        <a:spcBef>
          <a:spcPts val="700"/>
        </a:spcBef>
        <a:buClr>
          <a:srgbClr val="FFCC66"/>
        </a:buClr>
        <a:buSzPct val="100000"/>
        <a:buFont typeface="Wingdings"/>
        <a:buChar char="▪"/>
        <a:defRPr sz="2900">
          <a:uFill>
            <a:solidFill/>
          </a:uFill>
          <a:latin typeface="Tw Cen MT"/>
          <a:ea typeface="Tw Cen MT"/>
          <a:cs typeface="Tw Cen MT"/>
          <a:sym typeface="Tw Cen MT"/>
        </a:defRPr>
      </a:lvl7pPr>
      <a:lvl8pPr marL="2791460" indent="-368300">
        <a:spcBef>
          <a:spcPts val="700"/>
        </a:spcBef>
        <a:buClr>
          <a:srgbClr val="FFCC66"/>
        </a:buClr>
        <a:buSzPct val="100000"/>
        <a:buFont typeface="Wingdings"/>
        <a:buChar char="▪"/>
        <a:defRPr sz="2900">
          <a:uFill>
            <a:solidFill/>
          </a:uFill>
          <a:latin typeface="Tw Cen MT"/>
          <a:ea typeface="Tw Cen MT"/>
          <a:cs typeface="Tw Cen MT"/>
          <a:sym typeface="Tw Cen MT"/>
        </a:defRPr>
      </a:lvl8pPr>
      <a:lvl9pPr marL="3065779" indent="-368300">
        <a:spcBef>
          <a:spcPts val="700"/>
        </a:spcBef>
        <a:buClr>
          <a:srgbClr val="FFCC66"/>
        </a:buClr>
        <a:buSzPct val="100000"/>
        <a:buFont typeface="Wingdings"/>
        <a:buChar char="▪"/>
        <a:defRPr sz="2900">
          <a:uFill>
            <a:solidFill/>
          </a:uFill>
          <a:latin typeface="Tw Cen MT"/>
          <a:ea typeface="Tw Cen MT"/>
          <a:cs typeface="Tw Cen MT"/>
          <a:sym typeface="Tw Cen MT"/>
        </a:defRPr>
      </a:lvl9pPr>
    </p:bodyStyle>
    <p:otherStyle>
      <a:lvl1pPr algn="ctr">
        <a:defRPr sz="1400" b="1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Tw Cen MT"/>
        </a:defRPr>
      </a:lvl1pPr>
      <a:lvl2pPr indent="457200" algn="ctr">
        <a:defRPr sz="1400" b="1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Tw Cen MT"/>
        </a:defRPr>
      </a:lvl2pPr>
      <a:lvl3pPr indent="914400" algn="ctr">
        <a:defRPr sz="1400" b="1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Tw Cen MT"/>
        </a:defRPr>
      </a:lvl3pPr>
      <a:lvl4pPr indent="1371600" algn="ctr">
        <a:defRPr sz="1400" b="1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Tw Cen MT"/>
        </a:defRPr>
      </a:lvl4pPr>
      <a:lvl5pPr indent="1828800" algn="ctr">
        <a:defRPr sz="1400" b="1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Tw Cen MT"/>
        </a:defRPr>
      </a:lvl5pPr>
      <a:lvl6pPr indent="2286000" algn="ctr">
        <a:defRPr sz="1400" b="1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Tw Cen MT"/>
        </a:defRPr>
      </a:lvl6pPr>
      <a:lvl7pPr indent="2743200" algn="ctr">
        <a:defRPr sz="1400" b="1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Tw Cen MT"/>
        </a:defRPr>
      </a:lvl7pPr>
      <a:lvl8pPr indent="3200400" algn="ctr">
        <a:defRPr sz="1400" b="1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Tw Cen MT"/>
        </a:defRPr>
      </a:lvl8pPr>
      <a:lvl9pPr indent="3657600" algn="ctr">
        <a:defRPr sz="1400" b="1"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Tw Cen M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/>
          </p:cNvSpPr>
          <p:nvPr>
            <p:ph type="title"/>
          </p:nvPr>
        </p:nvSpPr>
        <p:spPr>
          <a:xfrm>
            <a:off x="1421394" y="3195873"/>
            <a:ext cx="7417806" cy="267152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defTabSz="612648">
              <a:defRPr sz="1800" cap="none">
                <a:solidFill>
                  <a:srgbClr val="000000"/>
                </a:solidFill>
                <a:uFillTx/>
              </a:defRPr>
            </a:pPr>
            <a:r>
              <a:rPr sz="2613" cap="all" dirty="0" err="1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Sosiaalihuollon</a:t>
            </a:r>
            <a:r>
              <a:rPr sz="2613" cap="all" dirty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 </a:t>
            </a:r>
            <a:r>
              <a:rPr sz="2613" cap="all" dirty="0" err="1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Asiakasasiakirjalain</a:t>
            </a:r>
            <a:r>
              <a:rPr sz="2613" cap="all" dirty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 </a:t>
            </a:r>
            <a:r>
              <a:rPr sz="2613" cap="all" dirty="0" err="1" smtClean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toimeenpano</a:t>
            </a:r>
            <a:r>
              <a:rPr lang="fi-FI" sz="2613" cap="all" dirty="0" smtClean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 – valmistautuminen ”Kansan”  käyttöönottoon</a:t>
            </a:r>
            <a:endParaRPr sz="2613" cap="all" dirty="0">
              <a:solidFill>
                <a:srgbClr val="444444"/>
              </a:solidFill>
              <a:uFill>
                <a:solidFill>
                  <a:srgbClr val="444444"/>
                </a:solidFill>
              </a:uFill>
            </a:endParaRPr>
          </a:p>
          <a:p>
            <a:pPr lvl="0" defTabSz="612648">
              <a:defRPr sz="1800" cap="none">
                <a:solidFill>
                  <a:srgbClr val="000000"/>
                </a:solidFill>
                <a:uFillTx/>
              </a:defRPr>
            </a:pPr>
            <a:r>
              <a:rPr sz="1675" b="1" cap="all" dirty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/>
            </a:r>
            <a:br>
              <a:rPr sz="1675" b="1" cap="all" dirty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</a:br>
            <a:r>
              <a:rPr sz="1675" b="1" cap="all" dirty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/>
            </a:r>
            <a:br>
              <a:rPr sz="1675" b="1" cap="all" dirty="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</a:br>
            <a:endParaRPr sz="1675" b="1" cap="all" dirty="0">
              <a:solidFill>
                <a:srgbClr val="444444"/>
              </a:solidFill>
              <a:uFill>
                <a:solidFill>
                  <a:srgbClr val="444444"/>
                </a:solidFill>
              </a:uFill>
            </a:endParaRPr>
          </a:p>
        </p:txBody>
      </p:sp>
      <p:sp>
        <p:nvSpPr>
          <p:cNvPr id="187" name="Shape 187"/>
          <p:cNvSpPr>
            <a:spLocks noGrp="1"/>
          </p:cNvSpPr>
          <p:nvPr>
            <p:ph type="body" idx="1"/>
          </p:nvPr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dirty="0" smtClean="0"/>
              <a:t>2.3.2015 (</a:t>
            </a:r>
            <a:r>
              <a:rPr lang="fi-FI" dirty="0" err="1" smtClean="0"/>
              <a:t>tt</a:t>
            </a:r>
            <a:r>
              <a:rPr lang="fi-FI" dirty="0" smtClean="0"/>
              <a:t>, ms) / luonnos 0.1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/>
          </p:cNvSpPr>
          <p:nvPr>
            <p:ph type="title"/>
          </p:nvPr>
        </p:nvSpPr>
        <p:spPr>
          <a:xfrm>
            <a:off x="495300" y="198119"/>
            <a:ext cx="8153400" cy="9906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Toiminta-ajatus ja tavoitteet</a:t>
            </a:r>
          </a:p>
        </p:txBody>
      </p:sp>
      <p:sp>
        <p:nvSpPr>
          <p:cNvPr id="190" name="Shape 190"/>
          <p:cNvSpPr>
            <a:spLocks noGrp="1"/>
          </p:cNvSpPr>
          <p:nvPr>
            <p:ph type="body" idx="1"/>
          </p:nvPr>
        </p:nvSpPr>
        <p:spPr>
          <a:xfrm>
            <a:off x="631518" y="1592556"/>
            <a:ext cx="7772400" cy="4495800"/>
          </a:xfrm>
          <a:prstGeom prst="rect">
            <a:avLst/>
          </a:prstGeom>
        </p:spPr>
        <p:txBody>
          <a:bodyPr/>
          <a:lstStyle/>
          <a:p>
            <a:pPr marL="211226" lvl="0" indent="-211226" defTabSz="603504">
              <a:lnSpc>
                <a:spcPct val="80000"/>
              </a:lnSpc>
              <a:spcBef>
                <a:spcPts val="400"/>
              </a:spcBef>
              <a:buSzTx/>
              <a:buNone/>
              <a:defRPr sz="1800">
                <a:uFillTx/>
              </a:defRPr>
            </a:pPr>
            <a:r>
              <a:rPr sz="1716" dirty="0" err="1" smtClean="0">
                <a:uFill>
                  <a:solidFill/>
                </a:uFill>
              </a:rPr>
              <a:t>Hankkee</a:t>
            </a:r>
            <a:r>
              <a:rPr lang="fi-FI" sz="1716" dirty="0" smtClean="0">
                <a:uFill>
                  <a:solidFill/>
                </a:uFill>
              </a:rPr>
              <a:t>l</a:t>
            </a:r>
            <a:r>
              <a:rPr sz="1716" dirty="0" smtClean="0">
                <a:uFill>
                  <a:solidFill/>
                </a:uFill>
              </a:rPr>
              <a:t>la </a:t>
            </a:r>
            <a:r>
              <a:rPr sz="1716" dirty="0" err="1">
                <a:uFill>
                  <a:solidFill/>
                </a:uFill>
              </a:rPr>
              <a:t>tuetaan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sosiaalihuollon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asiakasasiakirjoista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annetun</a:t>
            </a:r>
            <a:r>
              <a:rPr sz="1716" dirty="0">
                <a:uFill>
                  <a:solidFill/>
                </a:uFill>
              </a:rPr>
              <a:t> lain </a:t>
            </a:r>
            <a:r>
              <a:rPr sz="1716" dirty="0" err="1" smtClean="0">
                <a:uFill>
                  <a:solidFill/>
                </a:uFill>
              </a:rPr>
              <a:t>toimeenpanoa</a:t>
            </a:r>
            <a:r>
              <a:rPr lang="fi-FI" sz="1716" dirty="0" smtClean="0">
                <a:uFill>
                  <a:solidFill/>
                </a:uFill>
              </a:rPr>
              <a:t> ja</a:t>
            </a:r>
            <a:r>
              <a:rPr lang="fi-FI" sz="1716" dirty="0" smtClean="0"/>
              <a:t> valmistautumista nk. Kansan käyttöönottoon</a:t>
            </a:r>
            <a:endParaRPr sz="1716" dirty="0">
              <a:uFill>
                <a:solidFill/>
              </a:uFill>
            </a:endParaRPr>
          </a:p>
          <a:p>
            <a:pPr marL="211226" lvl="0" indent="-211226" defTabSz="603504">
              <a:lnSpc>
                <a:spcPct val="80000"/>
              </a:lnSpc>
              <a:spcBef>
                <a:spcPts val="400"/>
              </a:spcBef>
              <a:buSzTx/>
              <a:buNone/>
              <a:defRPr sz="1800">
                <a:uFillTx/>
              </a:defRPr>
            </a:pPr>
            <a:endParaRPr lang="fi-FI" sz="1716" dirty="0" smtClean="0">
              <a:uFill>
                <a:solidFill/>
              </a:uFill>
            </a:endParaRPr>
          </a:p>
          <a:p>
            <a:pPr marL="211226" lvl="0" indent="-211226" defTabSz="603504">
              <a:lnSpc>
                <a:spcPct val="80000"/>
              </a:lnSpc>
              <a:spcBef>
                <a:spcPts val="400"/>
              </a:spcBef>
              <a:buSzTx/>
              <a:buNone/>
              <a:defRPr sz="1800">
                <a:uFillTx/>
              </a:defRPr>
            </a:pPr>
            <a:r>
              <a:rPr sz="1716" dirty="0" err="1" smtClean="0">
                <a:uFill>
                  <a:solidFill/>
                </a:uFill>
              </a:rPr>
              <a:t>Tavoitteet</a:t>
            </a:r>
            <a:endParaRPr sz="1716" dirty="0">
              <a:uFill>
                <a:solidFill/>
              </a:uFill>
            </a:endParaRPr>
          </a:p>
          <a:p>
            <a:pPr marL="211226" lvl="0" indent="-211226" defTabSz="603504">
              <a:lnSpc>
                <a:spcPct val="80000"/>
              </a:lnSpc>
              <a:spcBef>
                <a:spcPts val="400"/>
              </a:spcBef>
              <a:buSzTx/>
              <a:buNone/>
              <a:defRPr sz="1800">
                <a:uFillTx/>
              </a:defRPr>
            </a:pPr>
            <a:r>
              <a:rPr sz="1716" dirty="0">
                <a:uFill>
                  <a:solidFill/>
                </a:uFill>
              </a:rPr>
              <a:t>• </a:t>
            </a:r>
            <a:r>
              <a:rPr sz="1716" dirty="0" err="1">
                <a:uFill>
                  <a:solidFill/>
                </a:uFill>
              </a:rPr>
              <a:t>sosiaalihuollon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henkilöstöllä</a:t>
            </a:r>
            <a:r>
              <a:rPr sz="1716" dirty="0">
                <a:uFill>
                  <a:solidFill/>
                </a:uFill>
              </a:rPr>
              <a:t> on </a:t>
            </a:r>
            <a:r>
              <a:rPr sz="1716" dirty="0" err="1">
                <a:uFill>
                  <a:solidFill/>
                </a:uFill>
              </a:rPr>
              <a:t>valmius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kansallisen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asiakastietomallin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mukaisten</a:t>
            </a:r>
            <a:r>
              <a:rPr sz="1716" dirty="0">
                <a:uFill>
                  <a:solidFill/>
                </a:uFill>
              </a:rPr>
              <a:t>, </a:t>
            </a:r>
            <a:r>
              <a:rPr sz="1716" dirty="0" err="1">
                <a:uFill>
                  <a:solidFill/>
                </a:uFill>
              </a:rPr>
              <a:t>määrämuotoisten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sosiaalihuollon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asiakasasiakirjojen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laatimiseen</a:t>
            </a:r>
            <a:endParaRPr sz="1716" dirty="0">
              <a:uFill>
                <a:solidFill/>
              </a:uFill>
            </a:endParaRPr>
          </a:p>
          <a:p>
            <a:pPr marL="211226" lvl="0" indent="-211226" defTabSz="603504">
              <a:lnSpc>
                <a:spcPct val="80000"/>
              </a:lnSpc>
              <a:spcBef>
                <a:spcPts val="400"/>
              </a:spcBef>
              <a:buSzTx/>
              <a:buNone/>
              <a:defRPr sz="1800">
                <a:uFillTx/>
              </a:defRPr>
            </a:pPr>
            <a:r>
              <a:rPr sz="1716" dirty="0">
                <a:uFill>
                  <a:solidFill/>
                </a:uFill>
              </a:rPr>
              <a:t>• </a:t>
            </a:r>
            <a:r>
              <a:rPr sz="1716" dirty="0" err="1">
                <a:uFill>
                  <a:solidFill/>
                </a:uFill>
              </a:rPr>
              <a:t>sosiaali</a:t>
            </a:r>
            <a:r>
              <a:rPr sz="1716" dirty="0">
                <a:uFill>
                  <a:solidFill/>
                </a:uFill>
              </a:rPr>
              <a:t>- ja </a:t>
            </a:r>
            <a:r>
              <a:rPr sz="1716" dirty="0" err="1">
                <a:uFill>
                  <a:solidFill/>
                </a:uFill>
              </a:rPr>
              <a:t>terveydenhuollon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tuottamisvastuullisissa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organisaatioissa</a:t>
            </a:r>
            <a:r>
              <a:rPr sz="1716" dirty="0">
                <a:uFill>
                  <a:solidFill/>
                </a:uFill>
              </a:rPr>
              <a:t> on </a:t>
            </a:r>
            <a:r>
              <a:rPr sz="1716" dirty="0" err="1">
                <a:uFill>
                  <a:solidFill/>
                </a:uFill>
              </a:rPr>
              <a:t>asiantuntijoita</a:t>
            </a:r>
            <a:r>
              <a:rPr sz="1716" dirty="0">
                <a:uFill>
                  <a:solidFill/>
                </a:uFill>
              </a:rPr>
              <a:t>, </a:t>
            </a:r>
            <a:r>
              <a:rPr sz="1716" dirty="0" err="1">
                <a:uFill>
                  <a:solidFill/>
                </a:uFill>
              </a:rPr>
              <a:t>jolla</a:t>
            </a:r>
            <a:r>
              <a:rPr sz="1716" dirty="0">
                <a:uFill>
                  <a:solidFill/>
                </a:uFill>
              </a:rPr>
              <a:t> on </a:t>
            </a:r>
            <a:r>
              <a:rPr sz="1716" dirty="0" err="1">
                <a:uFill>
                  <a:solidFill/>
                </a:uFill>
              </a:rPr>
              <a:t>valmius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perehdyttää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henkilöstöä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sosiaalihuollon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tiedonhallinnan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kansallisesti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yhdenmukaisiin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käytänteisiin</a:t>
            </a:r>
            <a:endParaRPr sz="1716" dirty="0">
              <a:uFill>
                <a:solidFill/>
              </a:uFill>
            </a:endParaRPr>
          </a:p>
          <a:p>
            <a:pPr marL="211226" lvl="0" indent="-211226" defTabSz="603504">
              <a:lnSpc>
                <a:spcPct val="80000"/>
              </a:lnSpc>
              <a:spcBef>
                <a:spcPts val="400"/>
              </a:spcBef>
              <a:buSzTx/>
              <a:buNone/>
              <a:defRPr sz="1800">
                <a:uFillTx/>
              </a:defRPr>
            </a:pPr>
            <a:r>
              <a:rPr sz="1716" dirty="0">
                <a:uFill>
                  <a:solidFill/>
                </a:uFill>
              </a:rPr>
              <a:t>• </a:t>
            </a:r>
            <a:r>
              <a:rPr sz="1716" dirty="0" err="1">
                <a:uFill>
                  <a:solidFill/>
                </a:uFill>
              </a:rPr>
              <a:t>sosiaalipalvelujen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tuottamisvastuullisissa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organisaatioissa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asiakasasiakirjojen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tietosisällöt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sekä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niiden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laatimisen</a:t>
            </a:r>
            <a:r>
              <a:rPr sz="1716" dirty="0">
                <a:uFill>
                  <a:solidFill/>
                </a:uFill>
              </a:rPr>
              <a:t> ja </a:t>
            </a:r>
            <a:r>
              <a:rPr sz="1716" dirty="0" err="1">
                <a:uFill>
                  <a:solidFill/>
                </a:uFill>
              </a:rPr>
              <a:t>käsittelyn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käytännöt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vastaavat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sosiaalihuollon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asiakasasiakirjalaissa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asetettuja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vaatimuksia</a:t>
            </a:r>
            <a:endParaRPr sz="1716" dirty="0">
              <a:uFill>
                <a:solidFill/>
              </a:uFill>
            </a:endParaRPr>
          </a:p>
          <a:p>
            <a:pPr marL="211226" lvl="0" indent="-211226" defTabSz="603504">
              <a:lnSpc>
                <a:spcPct val="80000"/>
              </a:lnSpc>
              <a:spcBef>
                <a:spcPts val="400"/>
              </a:spcBef>
              <a:buSzTx/>
              <a:buNone/>
              <a:defRPr sz="1800">
                <a:uFillTx/>
              </a:defRPr>
            </a:pPr>
            <a:r>
              <a:rPr sz="1716" dirty="0">
                <a:uFill>
                  <a:solidFill/>
                </a:uFill>
              </a:rPr>
              <a:t>• </a:t>
            </a:r>
            <a:r>
              <a:rPr sz="1716" dirty="0" err="1">
                <a:uFill>
                  <a:solidFill/>
                </a:uFill>
              </a:rPr>
              <a:t>tuottamisvastuullisissa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organisaatioissa</a:t>
            </a:r>
            <a:r>
              <a:rPr sz="1716" dirty="0">
                <a:uFill>
                  <a:solidFill/>
                </a:uFill>
              </a:rPr>
              <a:t> on </a:t>
            </a:r>
            <a:r>
              <a:rPr sz="1716" dirty="0" err="1">
                <a:uFill>
                  <a:solidFill/>
                </a:uFill>
              </a:rPr>
              <a:t>valmius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tuottaa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asiakastietojärjestelmissä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sosiaalihuollon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asiakasasiakirjoja</a:t>
            </a:r>
            <a:r>
              <a:rPr sz="1716" dirty="0">
                <a:uFill>
                  <a:solidFill/>
                </a:uFill>
              </a:rPr>
              <a:t>, </a:t>
            </a:r>
            <a:r>
              <a:rPr sz="1716" dirty="0" err="1">
                <a:uFill>
                  <a:solidFill/>
                </a:uFill>
              </a:rPr>
              <a:t>jotka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ovat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sisällöltään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asiakasasiakirjalaissa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esitettyjen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vaatimusten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mukaisia</a:t>
            </a:r>
            <a:endParaRPr sz="1716" dirty="0">
              <a:uFill>
                <a:solidFill/>
              </a:uFill>
            </a:endParaRPr>
          </a:p>
          <a:p>
            <a:pPr marL="211226" lvl="0" indent="-211226" defTabSz="603504">
              <a:lnSpc>
                <a:spcPct val="80000"/>
              </a:lnSpc>
              <a:spcBef>
                <a:spcPts val="400"/>
              </a:spcBef>
              <a:buSzTx/>
              <a:buNone/>
              <a:defRPr sz="1800">
                <a:uFillTx/>
              </a:defRPr>
            </a:pPr>
            <a:r>
              <a:rPr sz="1716" dirty="0">
                <a:uFill>
                  <a:solidFill/>
                </a:uFill>
              </a:rPr>
              <a:t>• </a:t>
            </a:r>
            <a:r>
              <a:rPr sz="1716" dirty="0" err="1">
                <a:uFill>
                  <a:solidFill/>
                </a:uFill>
              </a:rPr>
              <a:t>tuottamisvastuullisissa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organisaatioissa</a:t>
            </a:r>
            <a:r>
              <a:rPr sz="1716" dirty="0">
                <a:uFill>
                  <a:solidFill/>
                </a:uFill>
              </a:rPr>
              <a:t> on </a:t>
            </a:r>
            <a:r>
              <a:rPr sz="1716" dirty="0" err="1">
                <a:uFill>
                  <a:solidFill/>
                </a:uFill>
              </a:rPr>
              <a:t>otettu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käyttöön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keskeisimmät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kansallisen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toiminta</a:t>
            </a:r>
            <a:r>
              <a:rPr sz="1716" dirty="0">
                <a:uFill>
                  <a:solidFill/>
                </a:uFill>
              </a:rPr>
              <a:t>- ja </a:t>
            </a:r>
            <a:r>
              <a:rPr sz="1716" dirty="0" err="1">
                <a:uFill>
                  <a:solidFill/>
                </a:uFill>
              </a:rPr>
              <a:t>tietoarkkitehtuurin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mukaiset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tietorakenteet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osana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alueellisia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asiakastietojärjestelmiä</a:t>
            </a:r>
            <a:endParaRPr sz="1716" dirty="0">
              <a:uFill>
                <a:solidFill/>
              </a:uFill>
            </a:endParaRPr>
          </a:p>
          <a:p>
            <a:pPr marL="211226" lvl="0" indent="-211226" defTabSz="603504">
              <a:lnSpc>
                <a:spcPct val="80000"/>
              </a:lnSpc>
              <a:spcBef>
                <a:spcPts val="400"/>
              </a:spcBef>
              <a:buSzTx/>
              <a:buNone/>
              <a:defRPr sz="1800">
                <a:uFillTx/>
              </a:defRPr>
            </a:pPr>
            <a:r>
              <a:rPr sz="1716" dirty="0">
                <a:uFill>
                  <a:solidFill/>
                </a:uFill>
              </a:rPr>
              <a:t>• </a:t>
            </a:r>
            <a:r>
              <a:rPr sz="1716" dirty="0" err="1">
                <a:uFill>
                  <a:solidFill/>
                </a:uFill>
              </a:rPr>
              <a:t>Sosiaalihuollon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asiakasasikirjojen</a:t>
            </a:r>
            <a:r>
              <a:rPr sz="1716" dirty="0">
                <a:uFill>
                  <a:solidFill/>
                </a:uFill>
              </a:rPr>
              <a:t> </a:t>
            </a:r>
            <a:r>
              <a:rPr sz="1716" dirty="0" err="1">
                <a:uFill>
                  <a:solidFill/>
                </a:uFill>
              </a:rPr>
              <a:t>laatiminen</a:t>
            </a:r>
            <a:r>
              <a:rPr sz="1716" dirty="0">
                <a:uFill>
                  <a:solidFill/>
                </a:uFill>
              </a:rPr>
              <a:t> on </a:t>
            </a:r>
            <a:r>
              <a:rPr sz="1716" dirty="0" err="1">
                <a:uFill>
                  <a:solidFill/>
                </a:uFill>
              </a:rPr>
              <a:t>asiakaslähtöistä</a:t>
            </a:r>
            <a:endParaRPr sz="1716" dirty="0">
              <a:uFill>
                <a:solidFill/>
              </a:u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/>
          </p:cNvSpPr>
          <p:nvPr>
            <p:ph type="title"/>
          </p:nvPr>
        </p:nvSpPr>
        <p:spPr>
          <a:xfrm>
            <a:off x="612647" y="205763"/>
            <a:ext cx="8153401" cy="9906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Tulokset</a:t>
            </a:r>
          </a:p>
        </p:txBody>
      </p:sp>
      <p:sp>
        <p:nvSpPr>
          <p:cNvPr id="193" name="Shape 193"/>
          <p:cNvSpPr>
            <a:spLocks noGrp="1"/>
          </p:cNvSpPr>
          <p:nvPr>
            <p:ph type="body" idx="1"/>
          </p:nvPr>
        </p:nvSpPr>
        <p:spPr>
          <a:xfrm>
            <a:off x="612647" y="1592556"/>
            <a:ext cx="8153401" cy="4495800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  <a:buSzTx/>
              <a:buNone/>
              <a:defRPr sz="1800">
                <a:uFillTx/>
              </a:defRPr>
            </a:pPr>
            <a:endParaRPr lang="fi-FI" sz="1500" dirty="0" smtClean="0">
              <a:uFill>
                <a:solidFill/>
              </a:uFill>
            </a:endParaRPr>
          </a:p>
          <a:p>
            <a:pPr lvl="0">
              <a:lnSpc>
                <a:spcPct val="80000"/>
              </a:lnSpc>
              <a:buSzTx/>
              <a:buNone/>
              <a:defRPr sz="1800">
                <a:uFillTx/>
              </a:defRPr>
            </a:pPr>
            <a:r>
              <a:rPr sz="1500" dirty="0" smtClean="0">
                <a:uFill>
                  <a:solidFill/>
                </a:uFill>
              </a:rPr>
              <a:t>• </a:t>
            </a:r>
            <a:r>
              <a:rPr sz="1800" dirty="0" err="1" smtClean="0">
                <a:uFill>
                  <a:solidFill/>
                </a:uFill>
              </a:rPr>
              <a:t>Asiakkaan</a:t>
            </a:r>
            <a:r>
              <a:rPr sz="1800" dirty="0" smtClean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saamien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palveluiden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kirjaaminen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toteutetaan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asiakaslähtöisesti</a:t>
            </a:r>
            <a:r>
              <a:rPr sz="1800" dirty="0">
                <a:uFill>
                  <a:solidFill/>
                </a:uFill>
              </a:rPr>
              <a:t> ja </a:t>
            </a:r>
            <a:r>
              <a:rPr sz="1800" dirty="0" err="1">
                <a:uFill>
                  <a:solidFill/>
                </a:uFill>
              </a:rPr>
              <a:t>yhteisten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periaatteiden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mukaan</a:t>
            </a:r>
            <a:r>
              <a:rPr sz="1800" dirty="0">
                <a:uFill>
                  <a:solidFill/>
                </a:uFill>
              </a:rPr>
              <a:t>.</a:t>
            </a:r>
          </a:p>
          <a:p>
            <a:pPr lvl="0">
              <a:lnSpc>
                <a:spcPct val="80000"/>
              </a:lnSpc>
              <a:buSzTx/>
              <a:buNone/>
              <a:defRPr sz="1800">
                <a:uFillTx/>
              </a:defRPr>
            </a:pPr>
            <a:r>
              <a:rPr sz="1800" dirty="0">
                <a:uFill>
                  <a:solidFill/>
                </a:uFill>
              </a:rPr>
              <a:t>• </a:t>
            </a:r>
            <a:r>
              <a:rPr sz="1800" dirty="0" err="1">
                <a:uFill>
                  <a:solidFill/>
                </a:uFill>
              </a:rPr>
              <a:t>sosiaalihuollossa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käytettävien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asiakasasiakirjojen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tietosisällöt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sekä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asiakirjojen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laatiminen</a:t>
            </a:r>
            <a:r>
              <a:rPr sz="1800" dirty="0">
                <a:uFill>
                  <a:solidFill/>
                </a:uFill>
              </a:rPr>
              <a:t>, </a:t>
            </a:r>
            <a:r>
              <a:rPr sz="1800" dirty="0" err="1">
                <a:uFill>
                  <a:solidFill/>
                </a:uFill>
              </a:rPr>
              <a:t>säilyttäminen</a:t>
            </a:r>
            <a:r>
              <a:rPr sz="1800" dirty="0">
                <a:uFill>
                  <a:solidFill/>
                </a:uFill>
              </a:rPr>
              <a:t> ja </a:t>
            </a:r>
            <a:r>
              <a:rPr sz="1800" dirty="0" err="1">
                <a:uFill>
                  <a:solidFill/>
                </a:uFill>
              </a:rPr>
              <a:t>muu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käsittely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vastaa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sosiaalihuollon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asiakasasiakirjalaissa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asetettuja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vaatimuksia</a:t>
            </a:r>
            <a:endParaRPr sz="1800" dirty="0">
              <a:uFill>
                <a:solidFill/>
              </a:uFill>
            </a:endParaRPr>
          </a:p>
          <a:p>
            <a:pPr lvl="0">
              <a:lnSpc>
                <a:spcPct val="80000"/>
              </a:lnSpc>
              <a:buSzTx/>
              <a:buNone/>
              <a:defRPr sz="1800">
                <a:uFillTx/>
              </a:defRPr>
            </a:pPr>
            <a:r>
              <a:rPr sz="1800" dirty="0">
                <a:uFill>
                  <a:solidFill/>
                </a:uFill>
              </a:rPr>
              <a:t>• </a:t>
            </a:r>
            <a:r>
              <a:rPr sz="1800" dirty="0" err="1">
                <a:uFill>
                  <a:solidFill/>
                </a:uFill>
              </a:rPr>
              <a:t>sosiaali</a:t>
            </a:r>
            <a:r>
              <a:rPr sz="1800" dirty="0">
                <a:uFill>
                  <a:solidFill/>
                </a:uFill>
              </a:rPr>
              <a:t>- ja </a:t>
            </a:r>
            <a:r>
              <a:rPr sz="1800" dirty="0" err="1">
                <a:uFill>
                  <a:solidFill/>
                </a:uFill>
              </a:rPr>
              <a:t>terveydenhuollon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tuottamisvastuullisissa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organisaatioissa</a:t>
            </a:r>
            <a:r>
              <a:rPr sz="1800" dirty="0">
                <a:uFill>
                  <a:solidFill/>
                </a:uFill>
              </a:rPr>
              <a:t> on </a:t>
            </a:r>
            <a:r>
              <a:rPr sz="1800" dirty="0" err="1">
                <a:uFill>
                  <a:solidFill/>
                </a:uFill>
              </a:rPr>
              <a:t>muodostettu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sosiaalihuollon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asiakasrekisteri</a:t>
            </a:r>
            <a:r>
              <a:rPr sz="1800" dirty="0">
                <a:uFill>
                  <a:solidFill/>
                </a:uFill>
              </a:rPr>
              <a:t> ja </a:t>
            </a:r>
            <a:r>
              <a:rPr sz="1800" dirty="0" err="1">
                <a:uFill>
                  <a:solidFill/>
                </a:uFill>
              </a:rPr>
              <a:t>ilmoitusrekisteri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asiakasasiakirjalain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edellyttämällä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tavalla</a:t>
            </a:r>
            <a:endParaRPr sz="1800" dirty="0">
              <a:uFill>
                <a:solidFill/>
              </a:uFill>
            </a:endParaRPr>
          </a:p>
          <a:p>
            <a:pPr lvl="0">
              <a:lnSpc>
                <a:spcPct val="80000"/>
              </a:lnSpc>
              <a:buSzTx/>
              <a:buNone/>
              <a:defRPr sz="1800">
                <a:uFillTx/>
              </a:defRPr>
            </a:pPr>
            <a:r>
              <a:rPr sz="1800" dirty="0">
                <a:uFill>
                  <a:solidFill/>
                </a:uFill>
              </a:rPr>
              <a:t>• </a:t>
            </a:r>
            <a:r>
              <a:rPr sz="1800" dirty="0" err="1">
                <a:uFill>
                  <a:solidFill/>
                </a:uFill>
              </a:rPr>
              <a:t>sosiaalihuollon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palvelutehtäväluokitus</a:t>
            </a:r>
            <a:r>
              <a:rPr sz="1800" dirty="0">
                <a:uFill>
                  <a:solidFill/>
                </a:uFill>
              </a:rPr>
              <a:t> on </a:t>
            </a:r>
            <a:r>
              <a:rPr sz="1800" dirty="0" err="1">
                <a:uFill>
                  <a:solidFill/>
                </a:uFill>
              </a:rPr>
              <a:t>otettu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käyttöön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sosiaali</a:t>
            </a:r>
            <a:r>
              <a:rPr sz="1800" dirty="0">
                <a:uFill>
                  <a:solidFill/>
                </a:uFill>
              </a:rPr>
              <a:t>- ja </a:t>
            </a:r>
            <a:r>
              <a:rPr sz="1800" dirty="0" err="1">
                <a:uFill>
                  <a:solidFill/>
                </a:uFill>
              </a:rPr>
              <a:t>terveydenhuollon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tuottamisvastuullisissa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organisaatioissa</a:t>
            </a:r>
            <a:endParaRPr sz="1800" dirty="0">
              <a:uFill>
                <a:solidFill/>
              </a:uFill>
            </a:endParaRPr>
          </a:p>
          <a:p>
            <a:pPr lvl="0">
              <a:lnSpc>
                <a:spcPct val="80000"/>
              </a:lnSpc>
              <a:buSzTx/>
              <a:buNone/>
              <a:defRPr sz="1800">
                <a:uFillTx/>
              </a:defRPr>
            </a:pPr>
            <a:r>
              <a:rPr sz="1800" dirty="0">
                <a:uFill>
                  <a:solidFill/>
                </a:uFill>
              </a:rPr>
              <a:t>• </a:t>
            </a:r>
            <a:r>
              <a:rPr sz="1800" dirty="0" err="1">
                <a:uFill>
                  <a:solidFill/>
                </a:uFill>
              </a:rPr>
              <a:t>sosiaalipalvelujen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ydinprosessit</a:t>
            </a:r>
            <a:r>
              <a:rPr sz="1800" dirty="0">
                <a:uFill>
                  <a:solidFill/>
                </a:uFill>
              </a:rPr>
              <a:t> on </a:t>
            </a:r>
            <a:r>
              <a:rPr sz="1800" dirty="0" err="1">
                <a:uFill>
                  <a:solidFill/>
                </a:uFill>
              </a:rPr>
              <a:t>jäsennetty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sosiaalihuollon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prosessiluokituksen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mukaisesti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sosiaali</a:t>
            </a:r>
            <a:r>
              <a:rPr sz="1800" dirty="0">
                <a:uFill>
                  <a:solidFill/>
                </a:uFill>
              </a:rPr>
              <a:t>- ja </a:t>
            </a:r>
            <a:r>
              <a:rPr sz="1800" dirty="0" err="1">
                <a:uFill>
                  <a:solidFill/>
                </a:uFill>
              </a:rPr>
              <a:t>terveydenhuollon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tuottamisvastuullisissa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organisaatioissa</a:t>
            </a:r>
            <a:endParaRPr sz="1800" dirty="0">
              <a:uFill>
                <a:solidFill/>
              </a:uFill>
            </a:endParaRPr>
          </a:p>
          <a:p>
            <a:pPr lvl="0">
              <a:lnSpc>
                <a:spcPct val="80000"/>
              </a:lnSpc>
              <a:buSzTx/>
              <a:buNone/>
              <a:defRPr sz="1800">
                <a:uFillTx/>
              </a:defRPr>
            </a:pPr>
            <a:r>
              <a:rPr sz="1800" dirty="0">
                <a:uFill>
                  <a:solidFill/>
                </a:uFill>
              </a:rPr>
              <a:t>• </a:t>
            </a:r>
            <a:r>
              <a:rPr sz="1800" dirty="0" err="1">
                <a:uFill>
                  <a:solidFill/>
                </a:uFill>
              </a:rPr>
              <a:t>sosiaali</a:t>
            </a:r>
            <a:r>
              <a:rPr sz="1800" dirty="0">
                <a:uFill>
                  <a:solidFill/>
                </a:uFill>
              </a:rPr>
              <a:t>- ja </a:t>
            </a:r>
            <a:r>
              <a:rPr sz="1800" dirty="0" err="1">
                <a:uFill>
                  <a:solidFill/>
                </a:uFill>
              </a:rPr>
              <a:t>terveydenhuollon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tuottamisvastuullisissa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organisaatioissa</a:t>
            </a:r>
            <a:r>
              <a:rPr sz="1800" dirty="0">
                <a:uFill>
                  <a:solidFill/>
                </a:uFill>
              </a:rPr>
              <a:t> on </a:t>
            </a:r>
            <a:r>
              <a:rPr sz="1800" dirty="0" err="1">
                <a:uFill>
                  <a:solidFill/>
                </a:uFill>
              </a:rPr>
              <a:t>otettu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käyttöön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keskeisimmät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asiakasasiakirjoissa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käytettävät</a:t>
            </a:r>
            <a:r>
              <a:rPr sz="1800" dirty="0">
                <a:uFill>
                  <a:solidFill/>
                </a:uFill>
              </a:rPr>
              <a:t> </a:t>
            </a:r>
            <a:r>
              <a:rPr sz="1800" dirty="0" err="1">
                <a:uFill>
                  <a:solidFill/>
                </a:uFill>
              </a:rPr>
              <a:t>luokitukset</a:t>
            </a:r>
            <a:r>
              <a:rPr sz="1800" dirty="0">
                <a:uFill>
                  <a:solidFill/>
                </a:uFill>
              </a:rPr>
              <a:t>, </a:t>
            </a:r>
            <a:r>
              <a:rPr sz="1800" dirty="0" err="1">
                <a:uFill>
                  <a:solidFill/>
                </a:uFill>
              </a:rPr>
              <a:t>kuten</a:t>
            </a:r>
            <a:r>
              <a:rPr sz="1800" dirty="0">
                <a:uFill>
                  <a:solidFill/>
                </a:uFill>
              </a:rPr>
              <a:t>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Työpaketit</a:t>
            </a:r>
          </a:p>
        </p:txBody>
      </p:sp>
      <p:sp>
        <p:nvSpPr>
          <p:cNvPr id="196" name="Shape 19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fld id="{86CB4B4D-7CA3-9044-876B-883B54F8677D}" type="slidenum">
              <a:rPr sz="14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pPr lvl="0">
                <a:defRPr sz="1800" b="0">
                  <a:solidFill>
                    <a:srgbClr val="000000"/>
                  </a:solidFill>
                  <a:uFillTx/>
                </a:defRPr>
              </a:pPr>
              <a:t>4</a:t>
            </a:fld>
            <a:endParaRPr sz="1400" b="1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97" name="Shape 197"/>
          <p:cNvSpPr/>
          <p:nvPr/>
        </p:nvSpPr>
        <p:spPr>
          <a:xfrm>
            <a:off x="162962" y="1427478"/>
            <a:ext cx="8531383" cy="39703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>
              <a:defRPr>
                <a:uFillTx/>
              </a:defRPr>
            </a:pPr>
            <a:r>
              <a:rPr dirty="0" err="1">
                <a:uFill>
                  <a:solidFill/>
                </a:uFill>
              </a:rPr>
              <a:t>Työpaketti</a:t>
            </a:r>
            <a:r>
              <a:rPr dirty="0">
                <a:uFill>
                  <a:solidFill/>
                </a:uFill>
              </a:rPr>
              <a:t> 1: </a:t>
            </a:r>
            <a:r>
              <a:rPr dirty="0" err="1">
                <a:uFill>
                  <a:solidFill/>
                </a:uFill>
              </a:rPr>
              <a:t>Sosiaalihuollon</a:t>
            </a:r>
            <a:r>
              <a:rPr dirty="0">
                <a:uFill>
                  <a:solidFill/>
                </a:uFill>
              </a:rPr>
              <a:t> </a:t>
            </a:r>
            <a:r>
              <a:rPr dirty="0" err="1">
                <a:uFill>
                  <a:solidFill/>
                </a:uFill>
              </a:rPr>
              <a:t>asiakasasiakirjalain</a:t>
            </a:r>
            <a:r>
              <a:rPr dirty="0">
                <a:uFill>
                  <a:solidFill/>
                </a:uFill>
              </a:rPr>
              <a:t> </a:t>
            </a:r>
            <a:r>
              <a:rPr dirty="0" err="1" smtClean="0">
                <a:uFill>
                  <a:solidFill/>
                </a:uFill>
              </a:rPr>
              <a:t>kansallisen</a:t>
            </a:r>
            <a:endParaRPr lang="fi-FI" dirty="0" smtClean="0">
              <a:uFill>
                <a:solidFill/>
              </a:uFill>
            </a:endParaRPr>
          </a:p>
          <a:p>
            <a:pPr lvl="0">
              <a:defRPr>
                <a:uFillTx/>
              </a:defRPr>
            </a:pPr>
            <a:r>
              <a:rPr dirty="0" smtClean="0">
                <a:uFill>
                  <a:solidFill/>
                </a:uFill>
              </a:rPr>
              <a:t> </a:t>
            </a:r>
            <a:r>
              <a:rPr dirty="0" err="1">
                <a:uFill>
                  <a:solidFill/>
                </a:uFill>
              </a:rPr>
              <a:t>toimeenpanon</a:t>
            </a:r>
            <a:r>
              <a:rPr dirty="0">
                <a:uFill>
                  <a:solidFill/>
                </a:uFill>
              </a:rPr>
              <a:t> </a:t>
            </a:r>
            <a:r>
              <a:rPr dirty="0" err="1">
                <a:uFill>
                  <a:solidFill/>
                </a:uFill>
              </a:rPr>
              <a:t>suunnittelu</a:t>
            </a:r>
            <a:r>
              <a:rPr dirty="0">
                <a:uFill>
                  <a:solidFill/>
                </a:uFill>
              </a:rPr>
              <a:t>, </a:t>
            </a:r>
            <a:r>
              <a:rPr dirty="0" err="1">
                <a:uFill>
                  <a:solidFill/>
                </a:uFill>
              </a:rPr>
              <a:t>johtaminen</a:t>
            </a:r>
            <a:r>
              <a:rPr dirty="0">
                <a:uFill>
                  <a:solidFill/>
                </a:uFill>
              </a:rPr>
              <a:t> ja </a:t>
            </a:r>
            <a:r>
              <a:rPr dirty="0" err="1">
                <a:uFill>
                  <a:solidFill/>
                </a:uFill>
              </a:rPr>
              <a:t>hallinnointi</a:t>
            </a:r>
            <a:endParaRPr dirty="0">
              <a:uFill>
                <a:solidFill/>
              </a:uFill>
            </a:endParaRPr>
          </a:p>
          <a:p>
            <a:pPr lvl="0">
              <a:defRPr>
                <a:uFillTx/>
              </a:defRPr>
            </a:pPr>
            <a:endParaRPr dirty="0">
              <a:uFill>
                <a:solidFill/>
              </a:uFill>
            </a:endParaRPr>
          </a:p>
          <a:p>
            <a:pPr marL="180473" lvl="0" indent="-180473">
              <a:buSzPct val="100000"/>
              <a:buChar char="-"/>
              <a:defRPr>
                <a:uFillTx/>
              </a:defRPr>
            </a:pPr>
            <a:r>
              <a:rPr dirty="0" err="1">
                <a:uFill>
                  <a:solidFill/>
                </a:uFill>
              </a:rPr>
              <a:t>Johtaminen</a:t>
            </a:r>
            <a:r>
              <a:rPr dirty="0">
                <a:uFill>
                  <a:solidFill/>
                </a:uFill>
              </a:rPr>
              <a:t> ja </a:t>
            </a:r>
            <a:r>
              <a:rPr dirty="0" err="1">
                <a:uFill>
                  <a:solidFill/>
                </a:uFill>
              </a:rPr>
              <a:t>hallinnointi</a:t>
            </a:r>
            <a:r>
              <a:rPr dirty="0">
                <a:uFill>
                  <a:solidFill/>
                </a:uFill>
              </a:rPr>
              <a:t>, </a:t>
            </a:r>
            <a:r>
              <a:rPr dirty="0" err="1">
                <a:uFill>
                  <a:solidFill/>
                </a:uFill>
              </a:rPr>
              <a:t>käytännön</a:t>
            </a:r>
            <a:r>
              <a:rPr dirty="0">
                <a:uFill>
                  <a:solidFill/>
                </a:uFill>
              </a:rPr>
              <a:t> </a:t>
            </a:r>
            <a:r>
              <a:rPr dirty="0" err="1">
                <a:uFill>
                  <a:solidFill/>
                </a:uFill>
              </a:rPr>
              <a:t>toteutuksen</a:t>
            </a:r>
            <a:r>
              <a:rPr dirty="0">
                <a:uFill>
                  <a:solidFill/>
                </a:uFill>
              </a:rPr>
              <a:t> </a:t>
            </a:r>
            <a:r>
              <a:rPr dirty="0" err="1">
                <a:uFill>
                  <a:solidFill/>
                </a:uFill>
              </a:rPr>
              <a:t>suunnittelu</a:t>
            </a:r>
            <a:r>
              <a:rPr dirty="0">
                <a:uFill>
                  <a:solidFill/>
                </a:uFill>
              </a:rPr>
              <a:t> </a:t>
            </a:r>
            <a:r>
              <a:rPr dirty="0" smtClean="0">
                <a:uFill>
                  <a:solidFill/>
                </a:uFill>
              </a:rPr>
              <a:t>ja</a:t>
            </a:r>
            <a:endParaRPr lang="fi-FI" dirty="0" smtClean="0">
              <a:uFill>
                <a:solidFill/>
              </a:uFill>
            </a:endParaRPr>
          </a:p>
          <a:p>
            <a:pPr lvl="0">
              <a:buSzPct val="100000"/>
              <a:defRPr>
                <a:uFillTx/>
              </a:defRPr>
            </a:pPr>
            <a:r>
              <a:rPr dirty="0" smtClean="0">
                <a:uFill>
                  <a:solidFill/>
                </a:uFill>
              </a:rPr>
              <a:t> </a:t>
            </a:r>
            <a:r>
              <a:rPr dirty="0" err="1">
                <a:uFill>
                  <a:solidFill/>
                </a:uFill>
              </a:rPr>
              <a:t>aikataulutus</a:t>
            </a:r>
            <a:r>
              <a:rPr dirty="0">
                <a:uFill>
                  <a:solidFill/>
                </a:uFill>
              </a:rPr>
              <a:t>, </a:t>
            </a:r>
            <a:r>
              <a:rPr dirty="0" err="1">
                <a:uFill>
                  <a:solidFill/>
                </a:uFill>
              </a:rPr>
              <a:t>työpakettien</a:t>
            </a:r>
            <a:r>
              <a:rPr dirty="0">
                <a:uFill>
                  <a:solidFill/>
                </a:uFill>
              </a:rPr>
              <a:t> ja 2 ja 3 </a:t>
            </a:r>
            <a:r>
              <a:rPr dirty="0" err="1">
                <a:uFill>
                  <a:solidFill/>
                </a:uFill>
              </a:rPr>
              <a:t>yksityiskohtainen</a:t>
            </a:r>
            <a:r>
              <a:rPr dirty="0">
                <a:uFill>
                  <a:solidFill/>
                </a:uFill>
              </a:rPr>
              <a:t> </a:t>
            </a:r>
            <a:r>
              <a:rPr dirty="0" err="1">
                <a:uFill>
                  <a:solidFill/>
                </a:uFill>
              </a:rPr>
              <a:t>suunnittelu</a:t>
            </a:r>
            <a:r>
              <a:rPr dirty="0">
                <a:uFill>
                  <a:solidFill/>
                </a:uFill>
              </a:rPr>
              <a:t>, </a:t>
            </a:r>
            <a:endParaRPr lang="fi-FI" dirty="0" smtClean="0">
              <a:uFill>
                <a:solidFill/>
              </a:uFill>
            </a:endParaRPr>
          </a:p>
          <a:p>
            <a:pPr lvl="0">
              <a:buSzPct val="100000"/>
              <a:defRPr>
                <a:uFillTx/>
              </a:defRPr>
            </a:pPr>
            <a:r>
              <a:rPr dirty="0" err="1" smtClean="0">
                <a:uFill>
                  <a:solidFill/>
                </a:uFill>
              </a:rPr>
              <a:t>toteuttajien</a:t>
            </a:r>
            <a:r>
              <a:rPr dirty="0" smtClean="0">
                <a:uFill>
                  <a:solidFill/>
                </a:uFill>
              </a:rPr>
              <a:t> </a:t>
            </a:r>
            <a:r>
              <a:rPr dirty="0" err="1">
                <a:uFill>
                  <a:solidFill/>
                </a:uFill>
              </a:rPr>
              <a:t>rekrytointi</a:t>
            </a:r>
            <a:r>
              <a:rPr dirty="0">
                <a:uFill>
                  <a:solidFill/>
                </a:uFill>
              </a:rPr>
              <a:t>, </a:t>
            </a:r>
            <a:r>
              <a:rPr dirty="0" err="1">
                <a:uFill>
                  <a:solidFill/>
                </a:uFill>
              </a:rPr>
              <a:t>asiantuntijaverkostojen</a:t>
            </a:r>
            <a:r>
              <a:rPr dirty="0">
                <a:uFill>
                  <a:solidFill/>
                </a:uFill>
              </a:rPr>
              <a:t> </a:t>
            </a:r>
            <a:r>
              <a:rPr dirty="0" err="1">
                <a:uFill>
                  <a:solidFill/>
                </a:uFill>
              </a:rPr>
              <a:t>perustaminen</a:t>
            </a:r>
            <a:r>
              <a:rPr dirty="0">
                <a:uFill>
                  <a:solidFill/>
                </a:uFill>
              </a:rPr>
              <a:t> </a:t>
            </a:r>
            <a:endParaRPr lang="fi-FI" dirty="0" smtClean="0">
              <a:uFill>
                <a:solidFill/>
              </a:uFill>
            </a:endParaRPr>
          </a:p>
          <a:p>
            <a:pPr lvl="0">
              <a:buSzPct val="100000"/>
              <a:defRPr>
                <a:uFillTx/>
              </a:defRPr>
            </a:pPr>
            <a:r>
              <a:rPr dirty="0" smtClean="0">
                <a:uFill>
                  <a:solidFill/>
                </a:uFill>
              </a:rPr>
              <a:t>TP  </a:t>
            </a:r>
            <a:r>
              <a:rPr dirty="0">
                <a:uFill>
                  <a:solidFill/>
                </a:uFill>
              </a:rPr>
              <a:t>2,3, </a:t>
            </a:r>
            <a:r>
              <a:rPr dirty="0" err="1">
                <a:uFill>
                  <a:solidFill/>
                </a:uFill>
              </a:rPr>
              <a:t>materiaalin</a:t>
            </a:r>
            <a:r>
              <a:rPr dirty="0">
                <a:uFill>
                  <a:solidFill/>
                </a:uFill>
              </a:rPr>
              <a:t> </a:t>
            </a:r>
            <a:r>
              <a:rPr dirty="0" err="1">
                <a:uFill>
                  <a:solidFill/>
                </a:uFill>
              </a:rPr>
              <a:t>tuottaminen</a:t>
            </a:r>
            <a:r>
              <a:rPr dirty="0">
                <a:uFill>
                  <a:solidFill/>
                </a:uFill>
              </a:rPr>
              <a:t> </a:t>
            </a:r>
            <a:r>
              <a:rPr dirty="0" err="1">
                <a:uFill>
                  <a:solidFill/>
                </a:uFill>
              </a:rPr>
              <a:t>työpaketeille</a:t>
            </a:r>
            <a:r>
              <a:rPr dirty="0">
                <a:uFill>
                  <a:solidFill/>
                </a:uFill>
              </a:rPr>
              <a:t>, </a:t>
            </a:r>
            <a:r>
              <a:rPr dirty="0" err="1">
                <a:uFill>
                  <a:solidFill/>
                </a:uFill>
              </a:rPr>
              <a:t>kansallisen</a:t>
            </a:r>
            <a:r>
              <a:rPr dirty="0">
                <a:uFill>
                  <a:solidFill/>
                </a:uFill>
              </a:rPr>
              <a:t> </a:t>
            </a:r>
            <a:r>
              <a:rPr dirty="0" err="1">
                <a:uFill>
                  <a:solidFill/>
                </a:uFill>
              </a:rPr>
              <a:t>verkoston</a:t>
            </a:r>
            <a:r>
              <a:rPr dirty="0">
                <a:uFill>
                  <a:solidFill/>
                </a:uFill>
              </a:rPr>
              <a:t> </a:t>
            </a:r>
            <a:r>
              <a:rPr dirty="0" err="1" smtClean="0">
                <a:uFill>
                  <a:solidFill/>
                </a:uFill>
              </a:rPr>
              <a:t>luomine</a:t>
            </a:r>
            <a:r>
              <a:rPr lang="fi-FI" dirty="0" smtClean="0">
                <a:uFill>
                  <a:solidFill/>
                </a:uFill>
              </a:rPr>
              <a:t>n</a:t>
            </a:r>
            <a:endParaRPr dirty="0">
              <a:uFill>
                <a:solidFill/>
              </a:uFill>
            </a:endParaRPr>
          </a:p>
          <a:p>
            <a:pPr marL="180473" lvl="0" indent="-180473">
              <a:buSzPct val="100000"/>
              <a:buChar char="-"/>
              <a:defRPr>
                <a:uFillTx/>
              </a:defRPr>
            </a:pPr>
            <a:endParaRPr dirty="0">
              <a:uFill>
                <a:solidFill/>
              </a:uFill>
            </a:endParaRPr>
          </a:p>
          <a:p>
            <a:pPr marL="180473" lvl="0" indent="-180473">
              <a:buSzPct val="100000"/>
              <a:buChar char="-"/>
              <a:defRPr>
                <a:uFillTx/>
              </a:defRPr>
            </a:pPr>
            <a:r>
              <a:rPr dirty="0" err="1">
                <a:uFill>
                  <a:solidFill/>
                </a:uFill>
              </a:rPr>
              <a:t>Työpaketti</a:t>
            </a:r>
            <a:r>
              <a:rPr dirty="0">
                <a:uFill>
                  <a:solidFill/>
                </a:uFill>
              </a:rPr>
              <a:t> 2: </a:t>
            </a:r>
            <a:r>
              <a:rPr dirty="0" err="1">
                <a:uFill>
                  <a:solidFill/>
                </a:uFill>
              </a:rPr>
              <a:t>Sosiaalihuollon</a:t>
            </a:r>
            <a:r>
              <a:rPr dirty="0">
                <a:uFill>
                  <a:solidFill/>
                </a:uFill>
              </a:rPr>
              <a:t> </a:t>
            </a:r>
            <a:r>
              <a:rPr dirty="0" err="1">
                <a:uFill>
                  <a:solidFill/>
                </a:uFill>
              </a:rPr>
              <a:t>kansallisten</a:t>
            </a:r>
            <a:r>
              <a:rPr dirty="0">
                <a:uFill>
                  <a:solidFill/>
                </a:uFill>
              </a:rPr>
              <a:t> </a:t>
            </a:r>
            <a:r>
              <a:rPr dirty="0" err="1">
                <a:uFill>
                  <a:solidFill/>
                </a:uFill>
              </a:rPr>
              <a:t>määritysten</a:t>
            </a:r>
            <a:r>
              <a:rPr dirty="0">
                <a:uFill>
                  <a:solidFill/>
                </a:uFill>
              </a:rPr>
              <a:t> </a:t>
            </a:r>
            <a:r>
              <a:rPr dirty="0" err="1">
                <a:uFill>
                  <a:solidFill/>
                </a:uFill>
              </a:rPr>
              <a:t>toimeenpano</a:t>
            </a:r>
            <a:r>
              <a:rPr dirty="0">
                <a:uFill>
                  <a:solidFill/>
                </a:uFill>
              </a:rPr>
              <a:t> </a:t>
            </a:r>
            <a:endParaRPr lang="fi-FI" dirty="0" smtClean="0">
              <a:uFill>
                <a:solidFill/>
              </a:uFill>
            </a:endParaRPr>
          </a:p>
          <a:p>
            <a:pPr lvl="0">
              <a:buSzPct val="100000"/>
              <a:defRPr>
                <a:uFillTx/>
              </a:defRPr>
            </a:pPr>
            <a:r>
              <a:rPr dirty="0" err="1" smtClean="0">
                <a:uFill>
                  <a:solidFill/>
                </a:uFill>
              </a:rPr>
              <a:t>sosiaalihuollon</a:t>
            </a:r>
            <a:r>
              <a:rPr dirty="0" smtClean="0">
                <a:uFill>
                  <a:solidFill/>
                </a:uFill>
              </a:rPr>
              <a:t> </a:t>
            </a:r>
            <a:r>
              <a:rPr dirty="0" err="1">
                <a:uFill>
                  <a:solidFill/>
                </a:uFill>
              </a:rPr>
              <a:t>asiakastietojärjestelmiin</a:t>
            </a:r>
            <a:endParaRPr dirty="0">
              <a:uFill>
                <a:solidFill/>
              </a:uFill>
            </a:endParaRPr>
          </a:p>
          <a:p>
            <a:pPr lvl="0">
              <a:defRPr>
                <a:uFillTx/>
              </a:defRPr>
            </a:pPr>
            <a:r>
              <a:rPr dirty="0">
                <a:uFill>
                  <a:solidFill/>
                </a:uFill>
              </a:rPr>
              <a:t>- </a:t>
            </a:r>
            <a:r>
              <a:rPr dirty="0" err="1">
                <a:uFill>
                  <a:solidFill/>
                </a:uFill>
              </a:rPr>
              <a:t>Määritysten</a:t>
            </a:r>
            <a:r>
              <a:rPr dirty="0">
                <a:uFill>
                  <a:solidFill/>
                </a:uFill>
              </a:rPr>
              <a:t> </a:t>
            </a:r>
            <a:r>
              <a:rPr dirty="0" err="1">
                <a:uFill>
                  <a:solidFill/>
                </a:uFill>
              </a:rPr>
              <a:t>vieminen</a:t>
            </a:r>
            <a:r>
              <a:rPr dirty="0">
                <a:uFill>
                  <a:solidFill/>
                </a:uFill>
              </a:rPr>
              <a:t> </a:t>
            </a:r>
            <a:r>
              <a:rPr dirty="0" err="1">
                <a:uFill>
                  <a:solidFill/>
                </a:uFill>
              </a:rPr>
              <a:t>asiakastietojärjestelmiin</a:t>
            </a:r>
            <a:r>
              <a:rPr dirty="0">
                <a:uFill>
                  <a:solidFill/>
                </a:uFill>
              </a:rPr>
              <a:t>, </a:t>
            </a:r>
            <a:r>
              <a:rPr dirty="0" err="1">
                <a:uFill>
                  <a:solidFill/>
                </a:uFill>
              </a:rPr>
              <a:t>asiantuntijatyöskentely</a:t>
            </a:r>
            <a:endParaRPr dirty="0">
              <a:uFill>
                <a:solidFill/>
              </a:uFill>
            </a:endParaRPr>
          </a:p>
          <a:p>
            <a:pPr lvl="0">
              <a:defRPr>
                <a:uFillTx/>
              </a:defRPr>
            </a:pPr>
            <a:endParaRPr dirty="0">
              <a:uFill>
                <a:solidFill/>
              </a:uFill>
            </a:endParaRPr>
          </a:p>
          <a:p>
            <a:pPr lvl="0">
              <a:defRPr>
                <a:uFillTx/>
              </a:defRPr>
            </a:pPr>
            <a:r>
              <a:rPr dirty="0" err="1">
                <a:uFill>
                  <a:solidFill/>
                </a:uFill>
              </a:rPr>
              <a:t>Työpaketti</a:t>
            </a:r>
            <a:r>
              <a:rPr dirty="0">
                <a:uFill>
                  <a:solidFill/>
                </a:uFill>
              </a:rPr>
              <a:t> 3: </a:t>
            </a:r>
            <a:r>
              <a:rPr dirty="0" err="1">
                <a:uFill>
                  <a:solidFill/>
                </a:uFill>
              </a:rPr>
              <a:t>Sosiaalihuollon</a:t>
            </a:r>
            <a:r>
              <a:rPr dirty="0">
                <a:uFill>
                  <a:solidFill/>
                </a:uFill>
              </a:rPr>
              <a:t> </a:t>
            </a:r>
            <a:r>
              <a:rPr dirty="0" err="1">
                <a:uFill>
                  <a:solidFill/>
                </a:uFill>
              </a:rPr>
              <a:t>kirjaamisosaamisen</a:t>
            </a:r>
            <a:r>
              <a:rPr dirty="0">
                <a:uFill>
                  <a:solidFill/>
                </a:uFill>
              </a:rPr>
              <a:t> </a:t>
            </a:r>
            <a:r>
              <a:rPr dirty="0" err="1">
                <a:uFill>
                  <a:solidFill/>
                </a:uFill>
              </a:rPr>
              <a:t>kehittäminen</a:t>
            </a:r>
            <a:endParaRPr dirty="0">
              <a:uFill>
                <a:solidFill/>
              </a:uFill>
            </a:endParaRPr>
          </a:p>
          <a:p>
            <a:pPr lvl="0">
              <a:defRPr>
                <a:uFillTx/>
              </a:defRPr>
            </a:pPr>
            <a:r>
              <a:rPr dirty="0">
                <a:uFill>
                  <a:solidFill/>
                </a:uFill>
              </a:rPr>
              <a:t>- </a:t>
            </a:r>
            <a:r>
              <a:rPr dirty="0" err="1">
                <a:uFill>
                  <a:solidFill/>
                </a:uFill>
              </a:rPr>
              <a:t>työpajatyöskentely</a:t>
            </a:r>
            <a:r>
              <a:rPr dirty="0">
                <a:uFill>
                  <a:solidFill/>
                </a:uFill>
              </a:rPr>
              <a:t> ja </a:t>
            </a:r>
            <a:r>
              <a:rPr dirty="0" err="1">
                <a:uFill>
                  <a:solidFill/>
                </a:uFill>
              </a:rPr>
              <a:t>koulutukset</a:t>
            </a:r>
            <a:r>
              <a:rPr dirty="0">
                <a:uFill>
                  <a:solidFill/>
                </a:uFill>
              </a:rPr>
              <a:t> (F&amp;F ja </a:t>
            </a:r>
            <a:r>
              <a:rPr dirty="0" err="1" smtClean="0">
                <a:uFill>
                  <a:solidFill/>
                </a:uFill>
              </a:rPr>
              <a:t>verkko</a:t>
            </a:r>
            <a:r>
              <a:rPr dirty="0" smtClean="0">
                <a:uFill>
                  <a:solidFill/>
                </a:uFill>
              </a:rPr>
              <a:t>)</a:t>
            </a:r>
            <a:endParaRPr dirty="0">
              <a:uFill>
                <a:solidFill/>
              </a:u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/>
          </p:cNvSpPr>
          <p:nvPr>
            <p:ph type="title"/>
          </p:nvPr>
        </p:nvSpPr>
        <p:spPr>
          <a:xfrm>
            <a:off x="612647" y="205763"/>
            <a:ext cx="8153401" cy="9906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444444"/>
                </a:solidFill>
                <a:uFill>
                  <a:solidFill>
                    <a:srgbClr val="444444"/>
                  </a:solidFill>
                </a:uFill>
              </a:rPr>
              <a:t>Budjetti </a:t>
            </a:r>
          </a:p>
        </p:txBody>
      </p:sp>
      <p:sp>
        <p:nvSpPr>
          <p:cNvPr id="200" name="Shape 200"/>
          <p:cNvSpPr>
            <a:spLocks noGrp="1"/>
          </p:cNvSpPr>
          <p:nvPr>
            <p:ph type="body" idx="1"/>
          </p:nvPr>
        </p:nvSpPr>
        <p:spPr>
          <a:xfrm>
            <a:off x="612647" y="1592556"/>
            <a:ext cx="8153401" cy="44958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2900" dirty="0">
                <a:uFill>
                  <a:solidFill/>
                </a:uFill>
              </a:rPr>
              <a:t> </a:t>
            </a:r>
            <a:endParaRPr lang="fi-FI" sz="2900" dirty="0" smtClean="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endParaRPr lang="fi-FI" dirty="0"/>
          </a:p>
          <a:p>
            <a:pPr lvl="0">
              <a:defRPr sz="1800">
                <a:uFillTx/>
              </a:defRPr>
            </a:pPr>
            <a:r>
              <a:rPr sz="2900" dirty="0" smtClean="0">
                <a:uFill>
                  <a:solidFill/>
                </a:uFill>
              </a:rPr>
              <a:t>1,2 </a:t>
            </a:r>
            <a:r>
              <a:rPr sz="2900" dirty="0" err="1">
                <a:uFill>
                  <a:solidFill/>
                </a:uFill>
              </a:rPr>
              <a:t>milj</a:t>
            </a:r>
            <a:r>
              <a:rPr sz="2900" dirty="0">
                <a:uFill>
                  <a:solidFill/>
                </a:uFill>
              </a:rPr>
              <a:t>. </a:t>
            </a:r>
            <a:r>
              <a:rPr sz="2900" dirty="0" smtClean="0">
                <a:uFill>
                  <a:solidFill/>
                </a:uFill>
              </a:rPr>
              <a:t>€</a:t>
            </a:r>
            <a:r>
              <a:rPr lang="fi-FI" sz="2900" dirty="0" smtClean="0">
                <a:uFill>
                  <a:solidFill/>
                </a:uFill>
              </a:rPr>
              <a:t> </a:t>
            </a:r>
            <a:r>
              <a:rPr lang="fi-FI" sz="2900" dirty="0" err="1" smtClean="0">
                <a:uFill>
                  <a:solidFill/>
                </a:uFill>
              </a:rPr>
              <a:t>va</a:t>
            </a:r>
            <a:r>
              <a:rPr lang="fi-FI" sz="2900" dirty="0" smtClean="0">
                <a:uFill>
                  <a:solidFill/>
                </a:uFill>
              </a:rPr>
              <a:t> 900.000, omarahoitusosuus 300.000 € (0,06 e / asukas) koko ajalta eli kahdelta vuodelta</a:t>
            </a:r>
            <a:endParaRPr sz="2900" dirty="0">
              <a:uFill>
                <a:solidFill/>
              </a:u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8800"/>
      </a:accent1>
      <a:accent2>
        <a:srgbClr val="FFCC66"/>
      </a:accent2>
      <a:accent3>
        <a:srgbClr val="A5AB81"/>
      </a:accent3>
      <a:accent4>
        <a:srgbClr val="DDFFFF"/>
      </a:accent4>
      <a:accent5>
        <a:srgbClr val="7BA79D"/>
      </a:accent5>
      <a:accent6>
        <a:srgbClr val="968C8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rgbClr val="FF8800"/>
          </a:solidFill>
          <a:prstDash val="solid"/>
          <a:round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flat">
          <a:solidFill>
            <a:srgbClr val="FF8800"/>
          </a:solidFill>
          <a:prstDash val="solid"/>
          <a:round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8800"/>
      </a:accent1>
      <a:accent2>
        <a:srgbClr val="FFCC66"/>
      </a:accent2>
      <a:accent3>
        <a:srgbClr val="A5AB81"/>
      </a:accent3>
      <a:accent4>
        <a:srgbClr val="DDFFFF"/>
      </a:accent4>
      <a:accent5>
        <a:srgbClr val="7BA79D"/>
      </a:accent5>
      <a:accent6>
        <a:srgbClr val="968C8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rgbClr val="FF8800"/>
          </a:solidFill>
          <a:prstDash val="solid"/>
          <a:round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flat">
          <a:solidFill>
            <a:srgbClr val="FF8800"/>
          </a:solidFill>
          <a:prstDash val="solid"/>
          <a:round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Tw Cen MT"/>
            <a:ea typeface="Tw Cen MT"/>
            <a:cs typeface="Tw Cen MT"/>
            <a:sym typeface="Tw Cen M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314</Words>
  <Application>Microsoft Office PowerPoint</Application>
  <PresentationFormat>Näytössä katseltava diaesitys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Default</vt:lpstr>
      <vt:lpstr>Sosiaalihuollon Asiakasasiakirjalain toimeenpano – valmistautuminen ”Kansan”  käyttöönottoon   </vt:lpstr>
      <vt:lpstr>Toiminta-ajatus ja tavoitteet</vt:lpstr>
      <vt:lpstr>Tulokset</vt:lpstr>
      <vt:lpstr>Työpaketit</vt:lpstr>
      <vt:lpstr>Budjetti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Sosiaalihuollon Asiakasasiakirjalain toimeenpano</dc:title>
  <dc:creator>Merja.Salmi</dc:creator>
  <cp:lastModifiedBy>Windows-käyttäjä</cp:lastModifiedBy>
  <cp:revision>3</cp:revision>
  <dcterms:modified xsi:type="dcterms:W3CDTF">2015-04-07T12:52:05Z</dcterms:modified>
</cp:coreProperties>
</file>